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59" r:id="rId4"/>
    <p:sldId id="260" r:id="rId5"/>
    <p:sldId id="272" r:id="rId6"/>
    <p:sldId id="261" r:id="rId7"/>
    <p:sldId id="262" r:id="rId8"/>
    <p:sldId id="263" r:id="rId9"/>
    <p:sldId id="264" r:id="rId10"/>
    <p:sldId id="265" r:id="rId11"/>
    <p:sldId id="267" r:id="rId12"/>
    <p:sldId id="276" r:id="rId13"/>
    <p:sldId id="277" r:id="rId14"/>
    <p:sldId id="278" r:id="rId15"/>
    <p:sldId id="279" r:id="rId16"/>
    <p:sldId id="282" r:id="rId17"/>
    <p:sldId id="280" r:id="rId18"/>
    <p:sldId id="281" r:id="rId19"/>
    <p:sldId id="275" r:id="rId20"/>
    <p:sldId id="273" r:id="rId21"/>
    <p:sldId id="274" r:id="rId22"/>
    <p:sldId id="269" r:id="rId23"/>
    <p:sldId id="270" r:id="rId2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5971"/>
    <a:srgbClr val="253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p:restoredTop sz="94645"/>
  </p:normalViewPr>
  <p:slideViewPr>
    <p:cSldViewPr snapToGrid="0">
      <p:cViewPr varScale="1">
        <p:scale>
          <a:sx n="146" d="100"/>
          <a:sy n="146" d="100"/>
        </p:scale>
        <p:origin x="16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F5704C-5A19-3D42-BD0D-46708857A91F}" type="datetimeFigureOut">
              <a:rPr lang="nb-NO" smtClean="0"/>
              <a:t>18.02.2025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2ED23-FEEC-CE4F-9A48-301D50A38250}" type="slidenum">
              <a:rPr lang="nb-NO" smtClean="0"/>
              <a:t>‹#›</a:t>
            </a:fld>
            <a:endParaRPr lang="nb-NO"/>
          </a:p>
        </p:txBody>
      </p:sp>
    </p:spTree>
    <p:extLst>
      <p:ext uri="{BB962C8B-B14F-4D97-AF65-F5344CB8AC3E}">
        <p14:creationId xmlns:p14="http://schemas.microsoft.com/office/powerpoint/2010/main" val="231863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FF2ED23-FEEC-CE4F-9A48-301D50A38250}" type="slidenum">
              <a:rPr lang="nb-NO" smtClean="0"/>
              <a:t>1</a:t>
            </a:fld>
            <a:endParaRPr lang="nb-NO"/>
          </a:p>
        </p:txBody>
      </p:sp>
    </p:spTree>
    <p:extLst>
      <p:ext uri="{BB962C8B-B14F-4D97-AF65-F5344CB8AC3E}">
        <p14:creationId xmlns:p14="http://schemas.microsoft.com/office/powerpoint/2010/main" val="1822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FF2ED23-FEEC-CE4F-9A48-301D50A38250}" type="slidenum">
              <a:rPr lang="nb-NO" smtClean="0"/>
              <a:t>3</a:t>
            </a:fld>
            <a:endParaRPr lang="nb-NO"/>
          </a:p>
        </p:txBody>
      </p:sp>
    </p:spTree>
    <p:extLst>
      <p:ext uri="{BB962C8B-B14F-4D97-AF65-F5344CB8AC3E}">
        <p14:creationId xmlns:p14="http://schemas.microsoft.com/office/powerpoint/2010/main" val="197627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9E525-63FF-6700-B472-4B54C1EC321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A355B59-33AA-2EB2-493B-F9565002AAF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A4D8653-B7F4-8338-C647-D3536DE349B0}"/>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787E4671-CFD3-F2A0-8566-EB3F624B8056}"/>
              </a:ext>
            </a:extLst>
          </p:cNvPr>
          <p:cNvSpPr>
            <a:spLocks noGrp="1"/>
          </p:cNvSpPr>
          <p:nvPr>
            <p:ph type="sldNum" sz="quarter" idx="5"/>
          </p:nvPr>
        </p:nvSpPr>
        <p:spPr/>
        <p:txBody>
          <a:bodyPr/>
          <a:lstStyle/>
          <a:p>
            <a:fld id="{EFF2ED23-FEEC-CE4F-9A48-301D50A38250}" type="slidenum">
              <a:rPr lang="nb-NO" smtClean="0"/>
              <a:t>23</a:t>
            </a:fld>
            <a:endParaRPr lang="nb-NO"/>
          </a:p>
        </p:txBody>
      </p:sp>
    </p:spTree>
    <p:extLst>
      <p:ext uri="{BB962C8B-B14F-4D97-AF65-F5344CB8AC3E}">
        <p14:creationId xmlns:p14="http://schemas.microsoft.com/office/powerpoint/2010/main" val="3752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21F58E-1B24-335B-447D-2708C7BC9069}"/>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C9A8808-5F3A-306B-A8A9-A691F8B9D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E352F67-652F-6B84-87FD-086184D91DEC}"/>
              </a:ext>
            </a:extLst>
          </p:cNvPr>
          <p:cNvSpPr>
            <a:spLocks noGrp="1"/>
          </p:cNvSpPr>
          <p:nvPr>
            <p:ph type="dt" sz="half" idx="10"/>
          </p:nvPr>
        </p:nvSpPr>
        <p:spPr/>
        <p:txBody>
          <a:bodyPr/>
          <a:lstStyle/>
          <a:p>
            <a:fld id="{A7B206D8-1D9C-5148-B1B2-E0A3A3C49F47}" type="datetimeFigureOut">
              <a:rPr lang="nb-NO" smtClean="0"/>
              <a:t>18.02.2025</a:t>
            </a:fld>
            <a:endParaRPr lang="nb-NO"/>
          </a:p>
        </p:txBody>
      </p:sp>
      <p:sp>
        <p:nvSpPr>
          <p:cNvPr id="5" name="Plassholder for bunntekst 4">
            <a:extLst>
              <a:ext uri="{FF2B5EF4-FFF2-40B4-BE49-F238E27FC236}">
                <a16:creationId xmlns:a16="http://schemas.microsoft.com/office/drawing/2014/main" id="{42576D1B-7024-1983-A619-576F5A84966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9BBA1B0-ED3A-7721-2F7A-8DAB52EF20C4}"/>
              </a:ext>
            </a:extLst>
          </p:cNvPr>
          <p:cNvSpPr>
            <a:spLocks noGrp="1"/>
          </p:cNvSpPr>
          <p:nvPr>
            <p:ph type="sldNum" sz="quarter" idx="12"/>
          </p:nvPr>
        </p:nvSpPr>
        <p:spPr/>
        <p:txBody>
          <a:bodyPr/>
          <a:lstStyle/>
          <a:p>
            <a:fld id="{6AD46BE5-7B26-254D-BBB8-40FE157ACCEC}" type="slidenum">
              <a:rPr lang="nb-NO" smtClean="0"/>
              <a:t>‹#›</a:t>
            </a:fld>
            <a:endParaRPr lang="nb-NO"/>
          </a:p>
        </p:txBody>
      </p:sp>
    </p:spTree>
    <p:extLst>
      <p:ext uri="{BB962C8B-B14F-4D97-AF65-F5344CB8AC3E}">
        <p14:creationId xmlns:p14="http://schemas.microsoft.com/office/powerpoint/2010/main" val="1247538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F4F10B-9B54-76A5-154B-E5E6A5F6EA36}"/>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E38E50E-D69A-CDB4-1663-E193E60212C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DC4C35F-4510-251D-920C-1592F1BF4172}"/>
              </a:ext>
            </a:extLst>
          </p:cNvPr>
          <p:cNvSpPr>
            <a:spLocks noGrp="1"/>
          </p:cNvSpPr>
          <p:nvPr>
            <p:ph type="dt" sz="half" idx="10"/>
          </p:nvPr>
        </p:nvSpPr>
        <p:spPr/>
        <p:txBody>
          <a:bodyPr/>
          <a:lstStyle/>
          <a:p>
            <a:fld id="{A7B206D8-1D9C-5148-B1B2-E0A3A3C49F47}" type="datetimeFigureOut">
              <a:rPr lang="nb-NO" smtClean="0"/>
              <a:t>18.02.2025</a:t>
            </a:fld>
            <a:endParaRPr lang="nb-NO"/>
          </a:p>
        </p:txBody>
      </p:sp>
      <p:sp>
        <p:nvSpPr>
          <p:cNvPr id="5" name="Plassholder for bunntekst 4">
            <a:extLst>
              <a:ext uri="{FF2B5EF4-FFF2-40B4-BE49-F238E27FC236}">
                <a16:creationId xmlns:a16="http://schemas.microsoft.com/office/drawing/2014/main" id="{E2CBF8C6-2EC5-B04E-6FF4-7D4AC150795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290FAD4-D434-091B-C0AB-E84431317C9B}"/>
              </a:ext>
            </a:extLst>
          </p:cNvPr>
          <p:cNvSpPr>
            <a:spLocks noGrp="1"/>
          </p:cNvSpPr>
          <p:nvPr>
            <p:ph type="sldNum" sz="quarter" idx="12"/>
          </p:nvPr>
        </p:nvSpPr>
        <p:spPr/>
        <p:txBody>
          <a:bodyPr/>
          <a:lstStyle/>
          <a:p>
            <a:fld id="{6AD46BE5-7B26-254D-BBB8-40FE157ACCEC}" type="slidenum">
              <a:rPr lang="nb-NO" smtClean="0"/>
              <a:t>‹#›</a:t>
            </a:fld>
            <a:endParaRPr lang="nb-NO"/>
          </a:p>
        </p:txBody>
      </p:sp>
    </p:spTree>
    <p:extLst>
      <p:ext uri="{BB962C8B-B14F-4D97-AF65-F5344CB8AC3E}">
        <p14:creationId xmlns:p14="http://schemas.microsoft.com/office/powerpoint/2010/main" val="1145304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097B0D9A-0363-E507-4803-E6DE900630D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7B84873-A6B4-3B29-84E8-FE0D484AFFA5}"/>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BB3FBD-2B71-BDA1-FD9E-0EB01CF745E5}"/>
              </a:ext>
            </a:extLst>
          </p:cNvPr>
          <p:cNvSpPr>
            <a:spLocks noGrp="1"/>
          </p:cNvSpPr>
          <p:nvPr>
            <p:ph type="dt" sz="half" idx="10"/>
          </p:nvPr>
        </p:nvSpPr>
        <p:spPr/>
        <p:txBody>
          <a:bodyPr/>
          <a:lstStyle/>
          <a:p>
            <a:fld id="{A7B206D8-1D9C-5148-B1B2-E0A3A3C49F47}" type="datetimeFigureOut">
              <a:rPr lang="nb-NO" smtClean="0"/>
              <a:t>18.02.2025</a:t>
            </a:fld>
            <a:endParaRPr lang="nb-NO"/>
          </a:p>
        </p:txBody>
      </p:sp>
      <p:sp>
        <p:nvSpPr>
          <p:cNvPr id="5" name="Plassholder for bunntekst 4">
            <a:extLst>
              <a:ext uri="{FF2B5EF4-FFF2-40B4-BE49-F238E27FC236}">
                <a16:creationId xmlns:a16="http://schemas.microsoft.com/office/drawing/2014/main" id="{76B231C1-C0D9-9A74-14C3-7A7E5C92D52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8CFA635-123C-C1F9-789B-3A702CD7E1D1}"/>
              </a:ext>
            </a:extLst>
          </p:cNvPr>
          <p:cNvSpPr>
            <a:spLocks noGrp="1"/>
          </p:cNvSpPr>
          <p:nvPr>
            <p:ph type="sldNum" sz="quarter" idx="12"/>
          </p:nvPr>
        </p:nvSpPr>
        <p:spPr/>
        <p:txBody>
          <a:bodyPr/>
          <a:lstStyle/>
          <a:p>
            <a:fld id="{6AD46BE5-7B26-254D-BBB8-40FE157ACCEC}" type="slidenum">
              <a:rPr lang="nb-NO" smtClean="0"/>
              <a:t>‹#›</a:t>
            </a:fld>
            <a:endParaRPr lang="nb-NO"/>
          </a:p>
        </p:txBody>
      </p:sp>
    </p:spTree>
    <p:extLst>
      <p:ext uri="{BB962C8B-B14F-4D97-AF65-F5344CB8AC3E}">
        <p14:creationId xmlns:p14="http://schemas.microsoft.com/office/powerpoint/2010/main" val="2872639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10825C-3128-9840-77C0-09CD04C03A7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31492BC-DD4B-7F78-A5E4-F58B9356BAEE}"/>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F8B9490-3F06-0725-C154-5A25342E30CE}"/>
              </a:ext>
            </a:extLst>
          </p:cNvPr>
          <p:cNvSpPr>
            <a:spLocks noGrp="1"/>
          </p:cNvSpPr>
          <p:nvPr>
            <p:ph type="dt" sz="half" idx="10"/>
          </p:nvPr>
        </p:nvSpPr>
        <p:spPr/>
        <p:txBody>
          <a:bodyPr/>
          <a:lstStyle/>
          <a:p>
            <a:fld id="{A7B206D8-1D9C-5148-B1B2-E0A3A3C49F47}" type="datetimeFigureOut">
              <a:rPr lang="nb-NO" smtClean="0"/>
              <a:t>18.02.2025</a:t>
            </a:fld>
            <a:endParaRPr lang="nb-NO"/>
          </a:p>
        </p:txBody>
      </p:sp>
      <p:sp>
        <p:nvSpPr>
          <p:cNvPr id="5" name="Plassholder for bunntekst 4">
            <a:extLst>
              <a:ext uri="{FF2B5EF4-FFF2-40B4-BE49-F238E27FC236}">
                <a16:creationId xmlns:a16="http://schemas.microsoft.com/office/drawing/2014/main" id="{870A3FDD-2229-7412-7063-E96FDFB29B7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E66B79C-CA56-03A9-92B2-E477BC585576}"/>
              </a:ext>
            </a:extLst>
          </p:cNvPr>
          <p:cNvSpPr>
            <a:spLocks noGrp="1"/>
          </p:cNvSpPr>
          <p:nvPr>
            <p:ph type="sldNum" sz="quarter" idx="12"/>
          </p:nvPr>
        </p:nvSpPr>
        <p:spPr/>
        <p:txBody>
          <a:bodyPr/>
          <a:lstStyle/>
          <a:p>
            <a:fld id="{6AD46BE5-7B26-254D-BBB8-40FE157ACCEC}" type="slidenum">
              <a:rPr lang="nb-NO" smtClean="0"/>
              <a:t>‹#›</a:t>
            </a:fld>
            <a:endParaRPr lang="nb-NO"/>
          </a:p>
        </p:txBody>
      </p:sp>
    </p:spTree>
    <p:extLst>
      <p:ext uri="{BB962C8B-B14F-4D97-AF65-F5344CB8AC3E}">
        <p14:creationId xmlns:p14="http://schemas.microsoft.com/office/powerpoint/2010/main" val="2117903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4A0D47-C832-1459-9D64-BF4D84C1563B}"/>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499FC962-D65B-2444-2192-7A8D805395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76D55058-2264-6C5C-B2AA-F509C153984E}"/>
              </a:ext>
            </a:extLst>
          </p:cNvPr>
          <p:cNvSpPr>
            <a:spLocks noGrp="1"/>
          </p:cNvSpPr>
          <p:nvPr>
            <p:ph type="dt" sz="half" idx="10"/>
          </p:nvPr>
        </p:nvSpPr>
        <p:spPr/>
        <p:txBody>
          <a:bodyPr/>
          <a:lstStyle/>
          <a:p>
            <a:fld id="{A7B206D8-1D9C-5148-B1B2-E0A3A3C49F47}" type="datetimeFigureOut">
              <a:rPr lang="nb-NO" smtClean="0"/>
              <a:t>18.02.2025</a:t>
            </a:fld>
            <a:endParaRPr lang="nb-NO"/>
          </a:p>
        </p:txBody>
      </p:sp>
      <p:sp>
        <p:nvSpPr>
          <p:cNvPr id="5" name="Plassholder for bunntekst 4">
            <a:extLst>
              <a:ext uri="{FF2B5EF4-FFF2-40B4-BE49-F238E27FC236}">
                <a16:creationId xmlns:a16="http://schemas.microsoft.com/office/drawing/2014/main" id="{A65ABD1D-7F4F-2B24-F0B9-19E56E54A6A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C2DD8B1-4A52-2055-A9B9-6192FBBA0B7F}"/>
              </a:ext>
            </a:extLst>
          </p:cNvPr>
          <p:cNvSpPr>
            <a:spLocks noGrp="1"/>
          </p:cNvSpPr>
          <p:nvPr>
            <p:ph type="sldNum" sz="quarter" idx="12"/>
          </p:nvPr>
        </p:nvSpPr>
        <p:spPr/>
        <p:txBody>
          <a:bodyPr/>
          <a:lstStyle/>
          <a:p>
            <a:fld id="{6AD46BE5-7B26-254D-BBB8-40FE157ACCEC}" type="slidenum">
              <a:rPr lang="nb-NO" smtClean="0"/>
              <a:t>‹#›</a:t>
            </a:fld>
            <a:endParaRPr lang="nb-NO"/>
          </a:p>
        </p:txBody>
      </p:sp>
    </p:spTree>
    <p:extLst>
      <p:ext uri="{BB962C8B-B14F-4D97-AF65-F5344CB8AC3E}">
        <p14:creationId xmlns:p14="http://schemas.microsoft.com/office/powerpoint/2010/main" val="3407210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FC38F6-5ACB-911B-9A33-02FAB6404D4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1AB5D2E-2B18-7241-E4E8-19AE722DB68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8E10B19-33BB-AF47-5D3C-A3E90122EAD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B073612D-15F4-5FA6-62C3-7D68DC99EA39}"/>
              </a:ext>
            </a:extLst>
          </p:cNvPr>
          <p:cNvSpPr>
            <a:spLocks noGrp="1"/>
          </p:cNvSpPr>
          <p:nvPr>
            <p:ph type="dt" sz="half" idx="10"/>
          </p:nvPr>
        </p:nvSpPr>
        <p:spPr/>
        <p:txBody>
          <a:bodyPr/>
          <a:lstStyle/>
          <a:p>
            <a:fld id="{A7B206D8-1D9C-5148-B1B2-E0A3A3C49F47}" type="datetimeFigureOut">
              <a:rPr lang="nb-NO" smtClean="0"/>
              <a:t>18.02.2025</a:t>
            </a:fld>
            <a:endParaRPr lang="nb-NO"/>
          </a:p>
        </p:txBody>
      </p:sp>
      <p:sp>
        <p:nvSpPr>
          <p:cNvPr id="6" name="Plassholder for bunntekst 5">
            <a:extLst>
              <a:ext uri="{FF2B5EF4-FFF2-40B4-BE49-F238E27FC236}">
                <a16:creationId xmlns:a16="http://schemas.microsoft.com/office/drawing/2014/main" id="{C027FFB5-27A0-83A3-0208-BED368C5EF0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CA2E1E7-71B0-4967-CF1E-EBB4A4262DA0}"/>
              </a:ext>
            </a:extLst>
          </p:cNvPr>
          <p:cNvSpPr>
            <a:spLocks noGrp="1"/>
          </p:cNvSpPr>
          <p:nvPr>
            <p:ph type="sldNum" sz="quarter" idx="12"/>
          </p:nvPr>
        </p:nvSpPr>
        <p:spPr/>
        <p:txBody>
          <a:bodyPr/>
          <a:lstStyle/>
          <a:p>
            <a:fld id="{6AD46BE5-7B26-254D-BBB8-40FE157ACCEC}" type="slidenum">
              <a:rPr lang="nb-NO" smtClean="0"/>
              <a:t>‹#›</a:t>
            </a:fld>
            <a:endParaRPr lang="nb-NO"/>
          </a:p>
        </p:txBody>
      </p:sp>
    </p:spTree>
    <p:extLst>
      <p:ext uri="{BB962C8B-B14F-4D97-AF65-F5344CB8AC3E}">
        <p14:creationId xmlns:p14="http://schemas.microsoft.com/office/powerpoint/2010/main" val="4104749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E2EE66-B71C-E393-AB03-24463290F11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0330810-1C41-32B6-3973-DD0849263F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4C1F35F-FA35-F404-AC8B-40905C263099}"/>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58961CC3-ED05-8A16-D55D-4FD7C75AC9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0C967C93-5471-7789-50FA-CC3A32A15A4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87D69F6-D260-3887-FAEA-034A6DF6EFA9}"/>
              </a:ext>
            </a:extLst>
          </p:cNvPr>
          <p:cNvSpPr>
            <a:spLocks noGrp="1"/>
          </p:cNvSpPr>
          <p:nvPr>
            <p:ph type="dt" sz="half" idx="10"/>
          </p:nvPr>
        </p:nvSpPr>
        <p:spPr/>
        <p:txBody>
          <a:bodyPr/>
          <a:lstStyle/>
          <a:p>
            <a:fld id="{A7B206D8-1D9C-5148-B1B2-E0A3A3C49F47}" type="datetimeFigureOut">
              <a:rPr lang="nb-NO" smtClean="0"/>
              <a:t>18.02.2025</a:t>
            </a:fld>
            <a:endParaRPr lang="nb-NO"/>
          </a:p>
        </p:txBody>
      </p:sp>
      <p:sp>
        <p:nvSpPr>
          <p:cNvPr id="8" name="Plassholder for bunntekst 7">
            <a:extLst>
              <a:ext uri="{FF2B5EF4-FFF2-40B4-BE49-F238E27FC236}">
                <a16:creationId xmlns:a16="http://schemas.microsoft.com/office/drawing/2014/main" id="{D6B7DE73-48A3-CC63-CA2A-33BCDCE2E2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397AD24-8474-141E-EB7E-916F6675CD84}"/>
              </a:ext>
            </a:extLst>
          </p:cNvPr>
          <p:cNvSpPr>
            <a:spLocks noGrp="1"/>
          </p:cNvSpPr>
          <p:nvPr>
            <p:ph type="sldNum" sz="quarter" idx="12"/>
          </p:nvPr>
        </p:nvSpPr>
        <p:spPr/>
        <p:txBody>
          <a:bodyPr/>
          <a:lstStyle/>
          <a:p>
            <a:fld id="{6AD46BE5-7B26-254D-BBB8-40FE157ACCEC}" type="slidenum">
              <a:rPr lang="nb-NO" smtClean="0"/>
              <a:t>‹#›</a:t>
            </a:fld>
            <a:endParaRPr lang="nb-NO"/>
          </a:p>
        </p:txBody>
      </p:sp>
    </p:spTree>
    <p:extLst>
      <p:ext uri="{BB962C8B-B14F-4D97-AF65-F5344CB8AC3E}">
        <p14:creationId xmlns:p14="http://schemas.microsoft.com/office/powerpoint/2010/main" val="2652712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657FA2-835C-FF43-D976-4626DA897CCF}"/>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9E09D32-A37B-98C9-1215-9B198E09EC4F}"/>
              </a:ext>
            </a:extLst>
          </p:cNvPr>
          <p:cNvSpPr>
            <a:spLocks noGrp="1"/>
          </p:cNvSpPr>
          <p:nvPr>
            <p:ph type="dt" sz="half" idx="10"/>
          </p:nvPr>
        </p:nvSpPr>
        <p:spPr/>
        <p:txBody>
          <a:bodyPr/>
          <a:lstStyle/>
          <a:p>
            <a:fld id="{A7B206D8-1D9C-5148-B1B2-E0A3A3C49F47}" type="datetimeFigureOut">
              <a:rPr lang="nb-NO" smtClean="0"/>
              <a:t>18.02.2025</a:t>
            </a:fld>
            <a:endParaRPr lang="nb-NO"/>
          </a:p>
        </p:txBody>
      </p:sp>
      <p:sp>
        <p:nvSpPr>
          <p:cNvPr id="4" name="Plassholder for bunntekst 3">
            <a:extLst>
              <a:ext uri="{FF2B5EF4-FFF2-40B4-BE49-F238E27FC236}">
                <a16:creationId xmlns:a16="http://schemas.microsoft.com/office/drawing/2014/main" id="{1A540D27-7DDC-CFCC-6030-7E015EC3CC9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6D1E7FA-4C49-9C73-C24F-BB53C49B5624}"/>
              </a:ext>
            </a:extLst>
          </p:cNvPr>
          <p:cNvSpPr>
            <a:spLocks noGrp="1"/>
          </p:cNvSpPr>
          <p:nvPr>
            <p:ph type="sldNum" sz="quarter" idx="12"/>
          </p:nvPr>
        </p:nvSpPr>
        <p:spPr/>
        <p:txBody>
          <a:bodyPr/>
          <a:lstStyle/>
          <a:p>
            <a:fld id="{6AD46BE5-7B26-254D-BBB8-40FE157ACCEC}" type="slidenum">
              <a:rPr lang="nb-NO" smtClean="0"/>
              <a:t>‹#›</a:t>
            </a:fld>
            <a:endParaRPr lang="nb-NO"/>
          </a:p>
        </p:txBody>
      </p:sp>
    </p:spTree>
    <p:extLst>
      <p:ext uri="{BB962C8B-B14F-4D97-AF65-F5344CB8AC3E}">
        <p14:creationId xmlns:p14="http://schemas.microsoft.com/office/powerpoint/2010/main" val="4022414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745F17-CAF4-DDEE-DE64-24A48AF5366F}"/>
              </a:ext>
            </a:extLst>
          </p:cNvPr>
          <p:cNvSpPr>
            <a:spLocks noGrp="1"/>
          </p:cNvSpPr>
          <p:nvPr>
            <p:ph type="dt" sz="half" idx="10"/>
          </p:nvPr>
        </p:nvSpPr>
        <p:spPr/>
        <p:txBody>
          <a:bodyPr/>
          <a:lstStyle/>
          <a:p>
            <a:fld id="{A7B206D8-1D9C-5148-B1B2-E0A3A3C49F47}" type="datetimeFigureOut">
              <a:rPr lang="nb-NO" smtClean="0"/>
              <a:t>18.02.2025</a:t>
            </a:fld>
            <a:endParaRPr lang="nb-NO"/>
          </a:p>
        </p:txBody>
      </p:sp>
      <p:sp>
        <p:nvSpPr>
          <p:cNvPr id="3" name="Plassholder for bunntekst 2">
            <a:extLst>
              <a:ext uri="{FF2B5EF4-FFF2-40B4-BE49-F238E27FC236}">
                <a16:creationId xmlns:a16="http://schemas.microsoft.com/office/drawing/2014/main" id="{415BB4A5-3BDE-8E13-3DEF-E11AB971F9CC}"/>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CB9D132-D054-C50E-B932-CCF8F7F93D98}"/>
              </a:ext>
            </a:extLst>
          </p:cNvPr>
          <p:cNvSpPr>
            <a:spLocks noGrp="1"/>
          </p:cNvSpPr>
          <p:nvPr>
            <p:ph type="sldNum" sz="quarter" idx="12"/>
          </p:nvPr>
        </p:nvSpPr>
        <p:spPr/>
        <p:txBody>
          <a:bodyPr/>
          <a:lstStyle/>
          <a:p>
            <a:fld id="{6AD46BE5-7B26-254D-BBB8-40FE157ACCEC}" type="slidenum">
              <a:rPr lang="nb-NO" smtClean="0"/>
              <a:t>‹#›</a:t>
            </a:fld>
            <a:endParaRPr lang="nb-NO"/>
          </a:p>
        </p:txBody>
      </p:sp>
    </p:spTree>
    <p:extLst>
      <p:ext uri="{BB962C8B-B14F-4D97-AF65-F5344CB8AC3E}">
        <p14:creationId xmlns:p14="http://schemas.microsoft.com/office/powerpoint/2010/main" val="157410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51C990-B27B-04C8-7C69-E316C8B4575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F21EF70-EFDC-48F4-6794-13F3568121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8271CE1-4A6C-B3C6-931C-86D1201AF2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8A0A21C-80EB-0910-CA06-3A108EF0DE63}"/>
              </a:ext>
            </a:extLst>
          </p:cNvPr>
          <p:cNvSpPr>
            <a:spLocks noGrp="1"/>
          </p:cNvSpPr>
          <p:nvPr>
            <p:ph type="dt" sz="half" idx="10"/>
          </p:nvPr>
        </p:nvSpPr>
        <p:spPr/>
        <p:txBody>
          <a:bodyPr/>
          <a:lstStyle/>
          <a:p>
            <a:fld id="{A7B206D8-1D9C-5148-B1B2-E0A3A3C49F47}" type="datetimeFigureOut">
              <a:rPr lang="nb-NO" smtClean="0"/>
              <a:t>18.02.2025</a:t>
            </a:fld>
            <a:endParaRPr lang="nb-NO"/>
          </a:p>
        </p:txBody>
      </p:sp>
      <p:sp>
        <p:nvSpPr>
          <p:cNvPr id="6" name="Plassholder for bunntekst 5">
            <a:extLst>
              <a:ext uri="{FF2B5EF4-FFF2-40B4-BE49-F238E27FC236}">
                <a16:creationId xmlns:a16="http://schemas.microsoft.com/office/drawing/2014/main" id="{E7F0FE1F-3212-39FD-405F-7A80DA75CB4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1A5FC21-1D4D-6046-F37D-3387D9DBAB50}"/>
              </a:ext>
            </a:extLst>
          </p:cNvPr>
          <p:cNvSpPr>
            <a:spLocks noGrp="1"/>
          </p:cNvSpPr>
          <p:nvPr>
            <p:ph type="sldNum" sz="quarter" idx="12"/>
          </p:nvPr>
        </p:nvSpPr>
        <p:spPr/>
        <p:txBody>
          <a:bodyPr/>
          <a:lstStyle/>
          <a:p>
            <a:fld id="{6AD46BE5-7B26-254D-BBB8-40FE157ACCEC}" type="slidenum">
              <a:rPr lang="nb-NO" smtClean="0"/>
              <a:t>‹#›</a:t>
            </a:fld>
            <a:endParaRPr lang="nb-NO"/>
          </a:p>
        </p:txBody>
      </p:sp>
    </p:spTree>
    <p:extLst>
      <p:ext uri="{BB962C8B-B14F-4D97-AF65-F5344CB8AC3E}">
        <p14:creationId xmlns:p14="http://schemas.microsoft.com/office/powerpoint/2010/main" val="3031679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C1ABB0-CFEA-FC00-326C-E59A7E4B65C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5E98445-E027-EAAA-368D-B4DF8C3238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C3C5C54-D553-66C6-1601-7A9EC6BDF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CA08F33-A40D-543B-9EED-2C2366124C17}"/>
              </a:ext>
            </a:extLst>
          </p:cNvPr>
          <p:cNvSpPr>
            <a:spLocks noGrp="1"/>
          </p:cNvSpPr>
          <p:nvPr>
            <p:ph type="dt" sz="half" idx="10"/>
          </p:nvPr>
        </p:nvSpPr>
        <p:spPr/>
        <p:txBody>
          <a:bodyPr/>
          <a:lstStyle/>
          <a:p>
            <a:fld id="{A7B206D8-1D9C-5148-B1B2-E0A3A3C49F47}" type="datetimeFigureOut">
              <a:rPr lang="nb-NO" smtClean="0"/>
              <a:t>18.02.2025</a:t>
            </a:fld>
            <a:endParaRPr lang="nb-NO"/>
          </a:p>
        </p:txBody>
      </p:sp>
      <p:sp>
        <p:nvSpPr>
          <p:cNvPr id="6" name="Plassholder for bunntekst 5">
            <a:extLst>
              <a:ext uri="{FF2B5EF4-FFF2-40B4-BE49-F238E27FC236}">
                <a16:creationId xmlns:a16="http://schemas.microsoft.com/office/drawing/2014/main" id="{717F5217-5522-4CDD-FD13-55C3E6B33A9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7852233-6347-44E6-6E38-6E11666A2A79}"/>
              </a:ext>
            </a:extLst>
          </p:cNvPr>
          <p:cNvSpPr>
            <a:spLocks noGrp="1"/>
          </p:cNvSpPr>
          <p:nvPr>
            <p:ph type="sldNum" sz="quarter" idx="12"/>
          </p:nvPr>
        </p:nvSpPr>
        <p:spPr/>
        <p:txBody>
          <a:bodyPr/>
          <a:lstStyle/>
          <a:p>
            <a:fld id="{6AD46BE5-7B26-254D-BBB8-40FE157ACCEC}" type="slidenum">
              <a:rPr lang="nb-NO" smtClean="0"/>
              <a:t>‹#›</a:t>
            </a:fld>
            <a:endParaRPr lang="nb-NO"/>
          </a:p>
        </p:txBody>
      </p:sp>
    </p:spTree>
    <p:extLst>
      <p:ext uri="{BB962C8B-B14F-4D97-AF65-F5344CB8AC3E}">
        <p14:creationId xmlns:p14="http://schemas.microsoft.com/office/powerpoint/2010/main" val="1954826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6A53A44-7280-BFE7-C7F3-60E9D35C5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E0F2EA2-D5A8-6DAB-0EA6-6C54AE35B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1A3DE35-E2E3-8293-6655-969D20B87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B206D8-1D9C-5148-B1B2-E0A3A3C49F47}" type="datetimeFigureOut">
              <a:rPr lang="nb-NO" smtClean="0"/>
              <a:t>18.02.2025</a:t>
            </a:fld>
            <a:endParaRPr lang="nb-NO"/>
          </a:p>
        </p:txBody>
      </p:sp>
      <p:sp>
        <p:nvSpPr>
          <p:cNvPr id="5" name="Plassholder for bunntekst 4">
            <a:extLst>
              <a:ext uri="{FF2B5EF4-FFF2-40B4-BE49-F238E27FC236}">
                <a16:creationId xmlns:a16="http://schemas.microsoft.com/office/drawing/2014/main" id="{572F07A4-8C43-929F-EBBB-3B5E4BB9D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0FED733D-29ED-8664-AA89-441292F49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D46BE5-7B26-254D-BBB8-40FE157ACCEC}" type="slidenum">
              <a:rPr lang="nb-NO" smtClean="0"/>
              <a:t>‹#›</a:t>
            </a:fld>
            <a:endParaRPr lang="nb-NO"/>
          </a:p>
        </p:txBody>
      </p:sp>
    </p:spTree>
    <p:extLst>
      <p:ext uri="{BB962C8B-B14F-4D97-AF65-F5344CB8AC3E}">
        <p14:creationId xmlns:p14="http://schemas.microsoft.com/office/powerpoint/2010/main" val="1795869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utendørs, vinter, snø, Flyfoto&#10;&#10;KI-generert innhold kan være feil.">
            <a:extLst>
              <a:ext uri="{FF2B5EF4-FFF2-40B4-BE49-F238E27FC236}">
                <a16:creationId xmlns:a16="http://schemas.microsoft.com/office/drawing/2014/main" id="{9F0E1178-6CC7-18AF-0E24-4E88E8A3528B}"/>
              </a:ext>
            </a:extLst>
          </p:cNvPr>
          <p:cNvPicPr>
            <a:picLocks noChangeAspect="1"/>
          </p:cNvPicPr>
          <p:nvPr/>
        </p:nvPicPr>
        <p:blipFill>
          <a:blip r:embed="rId3"/>
          <a:srcRect l="7862" r="26835"/>
          <a:stretch/>
        </p:blipFill>
        <p:spPr>
          <a:xfrm>
            <a:off x="4230246" y="0"/>
            <a:ext cx="7961753" cy="6858000"/>
          </a:xfrm>
          <a:prstGeom prst="rect">
            <a:avLst/>
          </a:prstGeom>
        </p:spPr>
      </p:pic>
      <p:sp>
        <p:nvSpPr>
          <p:cNvPr id="6" name="Rektangel 5">
            <a:extLst>
              <a:ext uri="{FF2B5EF4-FFF2-40B4-BE49-F238E27FC236}">
                <a16:creationId xmlns:a16="http://schemas.microsoft.com/office/drawing/2014/main" id="{773D5AD4-2CFF-45A3-6877-14C7A60705D0}"/>
              </a:ext>
            </a:extLst>
          </p:cNvPr>
          <p:cNvSpPr/>
          <p:nvPr/>
        </p:nvSpPr>
        <p:spPr>
          <a:xfrm>
            <a:off x="0" y="1"/>
            <a:ext cx="4230255" cy="6857999"/>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1" name="Bilde 10" descr="Et bilde som inneholder Font, tekst, Grafikk, skjermbilde&#10;&#10;Automatisk generert beskrivelse">
            <a:extLst>
              <a:ext uri="{FF2B5EF4-FFF2-40B4-BE49-F238E27FC236}">
                <a16:creationId xmlns:a16="http://schemas.microsoft.com/office/drawing/2014/main" id="{74103C1E-77B0-99A0-7D03-0E4720B334C3}"/>
              </a:ext>
            </a:extLst>
          </p:cNvPr>
          <p:cNvPicPr>
            <a:picLocks noChangeAspect="1"/>
          </p:cNvPicPr>
          <p:nvPr/>
        </p:nvPicPr>
        <p:blipFill>
          <a:blip r:embed="rId4"/>
          <a:stretch>
            <a:fillRect/>
          </a:stretch>
        </p:blipFill>
        <p:spPr>
          <a:xfrm>
            <a:off x="379428" y="5680936"/>
            <a:ext cx="2787648" cy="891337"/>
          </a:xfrm>
          <a:prstGeom prst="rect">
            <a:avLst/>
          </a:prstGeom>
        </p:spPr>
      </p:pic>
      <p:sp>
        <p:nvSpPr>
          <p:cNvPr id="12" name="TekstSylinder 11">
            <a:extLst>
              <a:ext uri="{FF2B5EF4-FFF2-40B4-BE49-F238E27FC236}">
                <a16:creationId xmlns:a16="http://schemas.microsoft.com/office/drawing/2014/main" id="{DC47A4A6-5348-3BF1-D1D5-3259B41064BE}"/>
              </a:ext>
            </a:extLst>
          </p:cNvPr>
          <p:cNvSpPr txBox="1"/>
          <p:nvPr/>
        </p:nvSpPr>
        <p:spPr>
          <a:xfrm>
            <a:off x="379428" y="1103275"/>
            <a:ext cx="3471391" cy="523220"/>
          </a:xfrm>
          <a:prstGeom prst="rect">
            <a:avLst/>
          </a:prstGeom>
          <a:noFill/>
        </p:spPr>
        <p:txBody>
          <a:bodyPr wrap="square" rtlCol="0">
            <a:spAutoFit/>
          </a:bodyPr>
          <a:lstStyle/>
          <a:p>
            <a:r>
              <a:rPr lang="nb-NO" sz="2800" dirty="0">
                <a:solidFill>
                  <a:schemeClr val="bg1"/>
                </a:solidFill>
                <a:latin typeface="Georgia" panose="02040502050405020303" pitchFamily="18" charset="0"/>
              </a:rPr>
              <a:t>UTLEIEPROSPEKT</a:t>
            </a:r>
            <a:endParaRPr lang="nb-NO" sz="2400" dirty="0">
              <a:solidFill>
                <a:schemeClr val="bg1"/>
              </a:solidFill>
              <a:latin typeface="Georgia" panose="02040502050405020303" pitchFamily="18" charset="0"/>
            </a:endParaRPr>
          </a:p>
        </p:txBody>
      </p:sp>
      <p:sp>
        <p:nvSpPr>
          <p:cNvPr id="13" name="TekstSylinder 12">
            <a:extLst>
              <a:ext uri="{FF2B5EF4-FFF2-40B4-BE49-F238E27FC236}">
                <a16:creationId xmlns:a16="http://schemas.microsoft.com/office/drawing/2014/main" id="{9052032B-17E6-45C7-1795-B3508C973C9C}"/>
              </a:ext>
            </a:extLst>
          </p:cNvPr>
          <p:cNvSpPr txBox="1"/>
          <p:nvPr/>
        </p:nvSpPr>
        <p:spPr>
          <a:xfrm>
            <a:off x="379428" y="2274838"/>
            <a:ext cx="3730754" cy="2308324"/>
          </a:xfrm>
          <a:prstGeom prst="rect">
            <a:avLst/>
          </a:prstGeom>
          <a:noFill/>
        </p:spPr>
        <p:txBody>
          <a:bodyPr wrap="square" rtlCol="0">
            <a:spAutoFit/>
          </a:bodyPr>
          <a:lstStyle/>
          <a:p>
            <a:r>
              <a:rPr lang="nb-NO" sz="2000" dirty="0">
                <a:solidFill>
                  <a:schemeClr val="bg1">
                    <a:lumMod val="95000"/>
                  </a:schemeClr>
                </a:solidFill>
                <a:latin typeface="Segoe UI Semilight" panose="020B0402040204020203" pitchFamily="34" charset="0"/>
                <a:cs typeface="Segoe UI Semilight" panose="020B0402040204020203" pitchFamily="34" charset="0"/>
              </a:rPr>
              <a:t>Blindheim Industriveg 2 E</a:t>
            </a:r>
          </a:p>
          <a:p>
            <a:r>
              <a:rPr lang="nb-NO" sz="2000" dirty="0">
                <a:solidFill>
                  <a:schemeClr val="bg1">
                    <a:lumMod val="95000"/>
                  </a:schemeClr>
                </a:solidFill>
                <a:latin typeface="Segoe UI Semilight" panose="020B0402040204020203" pitchFamily="34" charset="0"/>
                <a:cs typeface="Segoe UI Semilight" panose="020B0402040204020203" pitchFamily="34" charset="0"/>
              </a:rPr>
              <a:t>6020 ÅLESUND</a:t>
            </a:r>
          </a:p>
          <a:p>
            <a:endParaRPr lang="nb-NO" sz="2000" dirty="0">
              <a:solidFill>
                <a:schemeClr val="bg1"/>
              </a:solidFill>
              <a:latin typeface="Segoe UI Semilight" panose="020B0402040204020203" pitchFamily="34" charset="0"/>
              <a:cs typeface="Segoe UI Semilight" panose="020B0402040204020203" pitchFamily="34" charset="0"/>
            </a:endParaRPr>
          </a:p>
          <a:p>
            <a:r>
              <a:rPr lang="nb-NO" sz="1600" dirty="0">
                <a:solidFill>
                  <a:schemeClr val="bg1"/>
                </a:solidFill>
                <a:latin typeface="Segoe UI Semilight" panose="020B0402040204020203" pitchFamily="34" charset="0"/>
                <a:cs typeface="Segoe UI Semilight" panose="020B0402040204020203" pitchFamily="34" charset="0"/>
              </a:rPr>
              <a:t>Moderne kontorarealer og tilhørende lagerareal</a:t>
            </a:r>
          </a:p>
          <a:p>
            <a:endParaRPr lang="nb-NO" sz="1600" dirty="0">
              <a:solidFill>
                <a:schemeClr val="bg1"/>
              </a:solidFill>
              <a:latin typeface="Segoe UI Semilight" panose="020B0402040204020203" pitchFamily="34" charset="0"/>
              <a:cs typeface="Segoe UI Semilight" panose="020B0402040204020203" pitchFamily="34" charset="0"/>
            </a:endParaRPr>
          </a:p>
          <a:p>
            <a:r>
              <a:rPr lang="nb-NO" sz="1600" dirty="0">
                <a:solidFill>
                  <a:schemeClr val="bg1"/>
                </a:solidFill>
                <a:latin typeface="Segoe UI Semilight" panose="020B0402040204020203" pitchFamily="34" charset="0"/>
                <a:cs typeface="Segoe UI Semilight" panose="020B0402040204020203" pitchFamily="34" charset="0"/>
              </a:rPr>
              <a:t>BTA kontor: 515 kvm</a:t>
            </a:r>
          </a:p>
          <a:p>
            <a:r>
              <a:rPr lang="nb-NO" sz="1600" dirty="0">
                <a:solidFill>
                  <a:schemeClr val="bg1"/>
                </a:solidFill>
                <a:latin typeface="Segoe UI Semilight" panose="020B0402040204020203" pitchFamily="34" charset="0"/>
                <a:cs typeface="Segoe UI Semilight" panose="020B0402040204020203" pitchFamily="34" charset="0"/>
              </a:rPr>
              <a:t>BRA lager: 1684 kvm</a:t>
            </a:r>
          </a:p>
        </p:txBody>
      </p:sp>
    </p:spTree>
    <p:extLst>
      <p:ext uri="{BB962C8B-B14F-4D97-AF65-F5344CB8AC3E}">
        <p14:creationId xmlns:p14="http://schemas.microsoft.com/office/powerpoint/2010/main" val="349130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EBD3E-00C2-95DA-5062-E0562EB3B017}"/>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44C75DA2-53D0-0191-8A8A-E0A3E5742E4E}"/>
              </a:ext>
            </a:extLst>
          </p:cNvPr>
          <p:cNvSpPr>
            <a:spLocks noGrp="1" noRot="1" noMove="1" noResize="1" noEditPoints="1" noAdjustHandles="1" noChangeArrowheads="1" noChangeShapeType="1"/>
          </p:cNvSpPr>
          <p:nvPr/>
        </p:nvSpPr>
        <p:spPr>
          <a:xfrm>
            <a:off x="0" y="0"/>
            <a:ext cx="4886036" cy="6858000"/>
          </a:xfrm>
          <a:prstGeom prst="rect">
            <a:avLst/>
          </a:prstGeom>
          <a:solidFill>
            <a:schemeClr val="accent1">
              <a:alpha val="1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8" name="Bilde 7" descr="Et bilde som inneholder Font, skjermbilde, Grafikk, tekst&#10;&#10;Automatisk generert beskrivelse">
            <a:extLst>
              <a:ext uri="{FF2B5EF4-FFF2-40B4-BE49-F238E27FC236}">
                <a16:creationId xmlns:a16="http://schemas.microsoft.com/office/drawing/2014/main" id="{21629FC3-D200-EA34-56F9-301D1F18720F}"/>
              </a:ext>
            </a:extLst>
          </p:cNvPr>
          <p:cNvPicPr>
            <a:picLocks noChangeAspect="1"/>
          </p:cNvPicPr>
          <p:nvPr/>
        </p:nvPicPr>
        <p:blipFill>
          <a:blip r:embed="rId2"/>
          <a:stretch>
            <a:fillRect/>
          </a:stretch>
        </p:blipFill>
        <p:spPr>
          <a:xfrm>
            <a:off x="378693" y="5640754"/>
            <a:ext cx="2787648" cy="891337"/>
          </a:xfrm>
          <a:prstGeom prst="rect">
            <a:avLst/>
          </a:prstGeom>
        </p:spPr>
      </p:pic>
      <p:sp>
        <p:nvSpPr>
          <p:cNvPr id="9" name="TekstSylinder 8">
            <a:extLst>
              <a:ext uri="{FF2B5EF4-FFF2-40B4-BE49-F238E27FC236}">
                <a16:creationId xmlns:a16="http://schemas.microsoft.com/office/drawing/2014/main" id="{C9A5E10F-4577-109E-3BD3-20C8A9C60C65}"/>
              </a:ext>
            </a:extLst>
          </p:cNvPr>
          <p:cNvSpPr txBox="1"/>
          <p:nvPr/>
        </p:nvSpPr>
        <p:spPr>
          <a:xfrm>
            <a:off x="378693" y="553460"/>
            <a:ext cx="2780145" cy="523220"/>
          </a:xfrm>
          <a:prstGeom prst="rect">
            <a:avLst/>
          </a:prstGeom>
          <a:noFill/>
        </p:spPr>
        <p:txBody>
          <a:bodyPr wrap="square" rtlCol="0">
            <a:spAutoFit/>
          </a:bodyPr>
          <a:lstStyle/>
          <a:p>
            <a:r>
              <a:rPr lang="nb-NO" sz="2800" dirty="0">
                <a:latin typeface="Georgia" panose="02040502050405020303" pitchFamily="18" charset="0"/>
              </a:rPr>
              <a:t>BELIGGENHET</a:t>
            </a:r>
            <a:endParaRPr lang="nb-NO" sz="2800" dirty="0"/>
          </a:p>
        </p:txBody>
      </p:sp>
      <p:sp>
        <p:nvSpPr>
          <p:cNvPr id="10" name="TekstSylinder 9">
            <a:extLst>
              <a:ext uri="{FF2B5EF4-FFF2-40B4-BE49-F238E27FC236}">
                <a16:creationId xmlns:a16="http://schemas.microsoft.com/office/drawing/2014/main" id="{DFCCB7D9-29BB-9893-7AC8-F7CAD290AC98}"/>
              </a:ext>
            </a:extLst>
          </p:cNvPr>
          <p:cNvSpPr txBox="1"/>
          <p:nvPr/>
        </p:nvSpPr>
        <p:spPr>
          <a:xfrm>
            <a:off x="378693" y="1344527"/>
            <a:ext cx="3823854" cy="3970318"/>
          </a:xfrm>
          <a:prstGeom prst="rect">
            <a:avLst/>
          </a:prstGeom>
          <a:noFill/>
        </p:spPr>
        <p:txBody>
          <a:bodyPr wrap="square" rtlCol="0">
            <a:spAutoFit/>
          </a:bodyPr>
          <a:lstStyle/>
          <a:p>
            <a:r>
              <a:rPr lang="nb-NO" sz="1200" dirty="0">
                <a:effectLst/>
                <a:latin typeface="Segoe UI Semilight" panose="020B0402040204020203" pitchFamily="34" charset="0"/>
                <a:cs typeface="Segoe UI Semilight" panose="020B0402040204020203" pitchFamily="34" charset="0"/>
              </a:rPr>
              <a:t>Eiendommen har en svært sentral beliggenhet i __________med gangavstand til. Området generelt består av øvrig næringsbebyggelse</a:t>
            </a:r>
          </a:p>
          <a:p>
            <a:endParaRPr lang="nb-NO" sz="1200" dirty="0">
              <a:effectLst/>
              <a:latin typeface="Segoe UI Semilight" panose="020B0402040204020203" pitchFamily="34" charset="0"/>
              <a:cs typeface="Segoe UI Semilight" panose="020B0402040204020203" pitchFamily="34" charset="0"/>
            </a:endParaRPr>
          </a:p>
          <a:p>
            <a:r>
              <a:rPr lang="nb-NO" sz="1200" dirty="0">
                <a:effectLst/>
                <a:latin typeface="Segoe UI Semilight" panose="020B0402040204020203" pitchFamily="34" charset="0"/>
                <a:cs typeface="Segoe UI Semilight" panose="020B0402040204020203" pitchFamily="34" charset="0"/>
              </a:rPr>
              <a:t>Avstander: </a:t>
            </a:r>
          </a:p>
          <a:p>
            <a:r>
              <a:rPr lang="nb-NO" sz="1200" dirty="0">
                <a:effectLst/>
                <a:latin typeface="Segoe UI Semilight" panose="020B0402040204020203" pitchFamily="34" charset="0"/>
                <a:cs typeface="Segoe UI Semilight" panose="020B0402040204020203" pitchFamily="34" charset="0"/>
              </a:rPr>
              <a:t>Ålesund sentrum:</a:t>
            </a:r>
          </a:p>
          <a:p>
            <a:r>
              <a:rPr lang="nb-NO" sz="1200" dirty="0">
                <a:effectLst/>
                <a:latin typeface="Segoe UI Semilight" panose="020B0402040204020203" pitchFamily="34" charset="0"/>
                <a:cs typeface="Segoe UI Semilight" panose="020B0402040204020203" pitchFamily="34" charset="0"/>
              </a:rPr>
              <a:t>Moa: </a:t>
            </a:r>
          </a:p>
          <a:p>
            <a:r>
              <a:rPr lang="nb-NO" sz="1200" dirty="0">
                <a:latin typeface="Segoe UI Semilight" panose="020B0402040204020203" pitchFamily="34" charset="0"/>
                <a:cs typeface="Segoe UI Semilight" panose="020B0402040204020203" pitchFamily="34" charset="0"/>
              </a:rPr>
              <a:t>Digernes: </a:t>
            </a:r>
            <a:endParaRPr lang="nb-NO" sz="1200" dirty="0">
              <a:effectLst/>
              <a:latin typeface="Segoe UI Semilight" panose="020B0402040204020203" pitchFamily="34" charset="0"/>
              <a:cs typeface="Segoe UI Semilight" panose="020B0402040204020203" pitchFamily="34" charset="0"/>
            </a:endParaRPr>
          </a:p>
          <a:p>
            <a:r>
              <a:rPr lang="nb-NO" sz="1200" dirty="0">
                <a:latin typeface="Segoe UI Semilight" panose="020B0402040204020203" pitchFamily="34" charset="0"/>
                <a:cs typeface="Segoe UI Semilight" panose="020B0402040204020203" pitchFamily="34" charset="0"/>
              </a:rPr>
              <a:t>Breivika/Lerstad: </a:t>
            </a:r>
          </a:p>
          <a:p>
            <a:endParaRPr lang="nb-NO" sz="1200" dirty="0">
              <a:effectLst/>
              <a:latin typeface="Segoe UI Semilight" panose="020B0402040204020203" pitchFamily="34" charset="0"/>
              <a:cs typeface="Segoe UI Semilight" panose="020B0402040204020203" pitchFamily="34" charset="0"/>
            </a:endParaRPr>
          </a:p>
          <a:p>
            <a:r>
              <a:rPr lang="nb-NO" sz="1200" dirty="0">
                <a:effectLst/>
                <a:latin typeface="Segoe UI Semilight" panose="020B0402040204020203" pitchFamily="34" charset="0"/>
                <a:cs typeface="Segoe UI Semilight" panose="020B0402040204020203" pitchFamily="34" charset="0"/>
              </a:rPr>
              <a:t>Fly:</a:t>
            </a:r>
          </a:p>
          <a:p>
            <a:r>
              <a:rPr lang="nb-NO" sz="1200" dirty="0">
                <a:effectLst/>
                <a:latin typeface="Segoe UI Semilight" panose="020B0402040204020203" pitchFamily="34" charset="0"/>
                <a:cs typeface="Segoe UI Semilight" panose="020B0402040204020203" pitchFamily="34" charset="0"/>
              </a:rPr>
              <a:t>Ålesund lufthavn Vigra: </a:t>
            </a:r>
          </a:p>
          <a:p>
            <a:endParaRPr lang="nb-NO" sz="1200" dirty="0">
              <a:effectLst/>
              <a:latin typeface="Segoe UI Semilight" panose="020B0402040204020203" pitchFamily="34" charset="0"/>
              <a:cs typeface="Segoe UI Semilight" panose="020B0402040204020203" pitchFamily="34" charset="0"/>
            </a:endParaRPr>
          </a:p>
          <a:p>
            <a:r>
              <a:rPr lang="nb-NO" sz="1200" dirty="0">
                <a:effectLst/>
                <a:latin typeface="Segoe UI Semilight" panose="020B0402040204020203" pitchFamily="34" charset="0"/>
                <a:cs typeface="Segoe UI Semilight" panose="020B0402040204020203" pitchFamily="34" charset="0"/>
              </a:rPr>
              <a:t>Tog: </a:t>
            </a:r>
          </a:p>
          <a:p>
            <a:r>
              <a:rPr lang="nb-NO" sz="1200" dirty="0">
                <a:effectLst/>
                <a:latin typeface="Segoe UI Semilight" panose="020B0402040204020203" pitchFamily="34" charset="0"/>
                <a:cs typeface="Segoe UI Semilight" panose="020B0402040204020203" pitchFamily="34" charset="0"/>
              </a:rPr>
              <a:t>Åndalsnes stasjon: </a:t>
            </a:r>
          </a:p>
          <a:p>
            <a:r>
              <a:rPr lang="nb-NO" sz="1200" dirty="0">
                <a:effectLst/>
                <a:latin typeface="Segoe UI Semilight" panose="020B0402040204020203" pitchFamily="34" charset="0"/>
                <a:cs typeface="Segoe UI Semilight" panose="020B0402040204020203" pitchFamily="34" charset="0"/>
              </a:rPr>
              <a:t>*Forutsetter busskorrespondanse via Moa</a:t>
            </a:r>
          </a:p>
          <a:p>
            <a:endParaRPr lang="nb-NO" sz="1200" dirty="0">
              <a:latin typeface="Segoe UI Semilight" panose="020B0402040204020203" pitchFamily="34" charset="0"/>
              <a:cs typeface="Segoe UI Semilight" panose="020B0402040204020203" pitchFamily="34" charset="0"/>
            </a:endParaRPr>
          </a:p>
          <a:p>
            <a:endParaRPr lang="nb-NO" sz="1200" dirty="0">
              <a:effectLst/>
              <a:latin typeface="Segoe UI Semilight" panose="020B0402040204020203" pitchFamily="34" charset="0"/>
              <a:cs typeface="Segoe UI Semilight" panose="020B0402040204020203" pitchFamily="34" charset="0"/>
            </a:endParaRPr>
          </a:p>
          <a:p>
            <a:endParaRPr lang="nb-NO" sz="1200" dirty="0">
              <a:latin typeface="Segoe UI Semilight" panose="020B0402040204020203" pitchFamily="34" charset="0"/>
              <a:cs typeface="Segoe UI Semilight" panose="020B0402040204020203" pitchFamily="34" charset="0"/>
            </a:endParaRPr>
          </a:p>
          <a:p>
            <a:endParaRPr lang="nb-NO" sz="1200" dirty="0">
              <a:effectLst/>
              <a:latin typeface="Segoe UI Semilight" panose="020B0402040204020203" pitchFamily="34" charset="0"/>
              <a:cs typeface="Segoe UI Semilight" panose="020B0402040204020203" pitchFamily="34" charset="0"/>
            </a:endParaRPr>
          </a:p>
          <a:p>
            <a:r>
              <a:rPr lang="nb-NO" sz="1200" dirty="0">
                <a:effectLst/>
                <a:latin typeface="Segoe UI Semilight" panose="020B0402040204020203" pitchFamily="34" charset="0"/>
                <a:cs typeface="Segoe UI Semilight" panose="020B0402040204020203" pitchFamily="34" charset="0"/>
              </a:rPr>
              <a:t> </a:t>
            </a:r>
          </a:p>
        </p:txBody>
      </p:sp>
      <p:sp>
        <p:nvSpPr>
          <p:cNvPr id="2" name="Rektangel 1">
            <a:extLst>
              <a:ext uri="{FF2B5EF4-FFF2-40B4-BE49-F238E27FC236}">
                <a16:creationId xmlns:a16="http://schemas.microsoft.com/office/drawing/2014/main" id="{0C4D10CB-C9A9-7261-3DB3-098A959921F1}"/>
              </a:ext>
            </a:extLst>
          </p:cNvPr>
          <p:cNvSpPr/>
          <p:nvPr/>
        </p:nvSpPr>
        <p:spPr>
          <a:xfrm>
            <a:off x="4886036" y="0"/>
            <a:ext cx="7305963" cy="5394036"/>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6" name="Bilde 5">
            <a:extLst>
              <a:ext uri="{FF2B5EF4-FFF2-40B4-BE49-F238E27FC236}">
                <a16:creationId xmlns:a16="http://schemas.microsoft.com/office/drawing/2014/main" id="{B6CB933E-D262-EE3E-BFD6-07F410DC14ED}"/>
              </a:ext>
            </a:extLst>
          </p:cNvPr>
          <p:cNvPicPr>
            <a:picLocks noChangeAspect="1"/>
          </p:cNvPicPr>
          <p:nvPr/>
        </p:nvPicPr>
        <p:blipFill>
          <a:blip r:embed="rId3"/>
          <a:srcRect l="6001"/>
          <a:stretch/>
        </p:blipFill>
        <p:spPr>
          <a:xfrm>
            <a:off x="4886037" y="0"/>
            <a:ext cx="7305963" cy="5658146"/>
          </a:xfrm>
          <a:prstGeom prst="rect">
            <a:avLst/>
          </a:prstGeom>
        </p:spPr>
      </p:pic>
      <p:sp>
        <p:nvSpPr>
          <p:cNvPr id="7" name="TekstSylinder 6">
            <a:extLst>
              <a:ext uri="{FF2B5EF4-FFF2-40B4-BE49-F238E27FC236}">
                <a16:creationId xmlns:a16="http://schemas.microsoft.com/office/drawing/2014/main" id="{580ECFC9-536E-DF9F-84E0-F426185DF121}"/>
              </a:ext>
            </a:extLst>
          </p:cNvPr>
          <p:cNvSpPr txBox="1"/>
          <p:nvPr/>
        </p:nvSpPr>
        <p:spPr>
          <a:xfrm>
            <a:off x="5588000" y="6012873"/>
            <a:ext cx="2401455" cy="338554"/>
          </a:xfrm>
          <a:prstGeom prst="rect">
            <a:avLst/>
          </a:prstGeom>
          <a:noFill/>
          <a:ln w="22225">
            <a:solidFill>
              <a:schemeClr val="accent1">
                <a:shade val="15000"/>
              </a:schemeClr>
            </a:solidFill>
          </a:ln>
        </p:spPr>
        <p:txBody>
          <a:bodyPr wrap="square" rtlCol="0">
            <a:spAutoFit/>
          </a:bodyPr>
          <a:lstStyle/>
          <a:p>
            <a:r>
              <a:rPr lang="nb-NO" sz="1600" dirty="0">
                <a:latin typeface="Segoe UI" panose="020B0502040204020203" pitchFamily="34" charset="0"/>
                <a:cs typeface="Segoe UI" panose="020B0502040204020203" pitchFamily="34" charset="0"/>
              </a:rPr>
              <a:t>Blindheim Industriveg 2E</a:t>
            </a:r>
          </a:p>
        </p:txBody>
      </p:sp>
      <p:pic>
        <p:nvPicPr>
          <p:cNvPr id="12" name="Grafikk 11" descr="Sirkel med pil venstre med heldekkende fyll">
            <a:extLst>
              <a:ext uri="{FF2B5EF4-FFF2-40B4-BE49-F238E27FC236}">
                <a16:creationId xmlns:a16="http://schemas.microsoft.com/office/drawing/2014/main" id="{D66B2CC2-2B34-11A7-909E-AAB128EED7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7989455" y="2134471"/>
            <a:ext cx="694602" cy="694602"/>
          </a:xfrm>
          <a:prstGeom prst="rect">
            <a:avLst/>
          </a:prstGeom>
        </p:spPr>
      </p:pic>
      <p:cxnSp>
        <p:nvCxnSpPr>
          <p:cNvPr id="16" name="Rett linje 15">
            <a:extLst>
              <a:ext uri="{FF2B5EF4-FFF2-40B4-BE49-F238E27FC236}">
                <a16:creationId xmlns:a16="http://schemas.microsoft.com/office/drawing/2014/main" id="{9C06A15E-0E1F-5F51-CCB8-779930969C41}"/>
              </a:ext>
            </a:extLst>
          </p:cNvPr>
          <p:cNvCxnSpPr>
            <a:cxnSpLocks/>
            <a:stCxn id="7" idx="0"/>
          </p:cNvCxnSpPr>
          <p:nvPr/>
        </p:nvCxnSpPr>
        <p:spPr>
          <a:xfrm flipV="1">
            <a:off x="6788728" y="2697018"/>
            <a:ext cx="1653308" cy="3315855"/>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ktangel 2">
            <a:extLst>
              <a:ext uri="{FF2B5EF4-FFF2-40B4-BE49-F238E27FC236}">
                <a16:creationId xmlns:a16="http://schemas.microsoft.com/office/drawing/2014/main" id="{BEB2A8EE-E980-673D-02AF-0CA17E941895}"/>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descr="Et bilde som inneholder Font, Grafikk, symbol, logo&#10;&#10;Automatisk generert beskrivelse">
            <a:extLst>
              <a:ext uri="{FF2B5EF4-FFF2-40B4-BE49-F238E27FC236}">
                <a16:creationId xmlns:a16="http://schemas.microsoft.com/office/drawing/2014/main" id="{7A7B1FEE-E62E-A880-99B9-0714B427C5C9}"/>
              </a:ext>
            </a:extLst>
          </p:cNvPr>
          <p:cNvPicPr>
            <a:picLocks noChangeAspect="1"/>
          </p:cNvPicPr>
          <p:nvPr/>
        </p:nvPicPr>
        <p:blipFill>
          <a:blip r:embed="rId6"/>
          <a:stretch>
            <a:fillRect/>
          </a:stretch>
        </p:blipFill>
        <p:spPr>
          <a:xfrm>
            <a:off x="11449258" y="5846617"/>
            <a:ext cx="247809" cy="706552"/>
          </a:xfrm>
          <a:prstGeom prst="rect">
            <a:avLst/>
          </a:prstGeom>
        </p:spPr>
      </p:pic>
    </p:spTree>
    <p:extLst>
      <p:ext uri="{BB962C8B-B14F-4D97-AF65-F5344CB8AC3E}">
        <p14:creationId xmlns:p14="http://schemas.microsoft.com/office/powerpoint/2010/main" val="3128724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8CEA03-3549-8A17-F960-0E6E90FD2067}"/>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e 8" descr="Et bilde som inneholder konstruksjon, Dagslysbelysning, vindu, himmel&#10;&#10;KI-generert innhold kan være feil.">
            <a:extLst>
              <a:ext uri="{FF2B5EF4-FFF2-40B4-BE49-F238E27FC236}">
                <a16:creationId xmlns:a16="http://schemas.microsoft.com/office/drawing/2014/main" id="{A9E91002-CF21-3EBE-4918-A2293614C2F6}"/>
              </a:ext>
            </a:extLst>
          </p:cNvPr>
          <p:cNvPicPr>
            <a:picLocks noChangeAspect="1"/>
          </p:cNvPicPr>
          <p:nvPr/>
        </p:nvPicPr>
        <p:blipFill>
          <a:blip r:embed="rId2"/>
          <a:srcRect t="1067" r="-1" b="1417"/>
          <a:stretch/>
        </p:blipFill>
        <p:spPr>
          <a:xfrm>
            <a:off x="-1" y="190"/>
            <a:ext cx="8128855" cy="5291194"/>
          </a:xfrm>
          <a:prstGeom prst="rect">
            <a:avLst/>
          </a:prstGeom>
        </p:spPr>
      </p:pic>
      <p:sp>
        <p:nvSpPr>
          <p:cNvPr id="37" name="Rectangle 3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DE0BCA7D-89D9-3ADB-B02C-33706A188D67}"/>
              </a:ext>
            </a:extLst>
          </p:cNvPr>
          <p:cNvSpPr txBox="1"/>
          <p:nvPr/>
        </p:nvSpPr>
        <p:spPr>
          <a:xfrm>
            <a:off x="699715" y="5635366"/>
            <a:ext cx="7091299"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rgbClr val="FFFFFF"/>
                </a:solidFill>
                <a:latin typeface="+mj-lt"/>
                <a:ea typeface="+mj-ea"/>
                <a:cs typeface="+mj-cs"/>
              </a:rPr>
              <a:t>Trappegang</a:t>
            </a:r>
          </a:p>
        </p:txBody>
      </p:sp>
      <p:sp>
        <p:nvSpPr>
          <p:cNvPr id="41" name="Rectangle 4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lde 10" descr="Et bilde som inneholder trapper, innendørs, rekkverk, Aluminium&#10;&#10;KI-generert innhold kan være feil.">
            <a:extLst>
              <a:ext uri="{FF2B5EF4-FFF2-40B4-BE49-F238E27FC236}">
                <a16:creationId xmlns:a16="http://schemas.microsoft.com/office/drawing/2014/main" id="{2EBED593-DB56-E98F-CF95-039B90E96DA2}"/>
              </a:ext>
            </a:extLst>
          </p:cNvPr>
          <p:cNvPicPr>
            <a:picLocks noChangeAspect="1"/>
          </p:cNvPicPr>
          <p:nvPr/>
        </p:nvPicPr>
        <p:blipFill>
          <a:blip r:embed="rId3"/>
          <a:srcRect l="5782" r="42962"/>
          <a:stretch/>
        </p:blipFill>
        <p:spPr>
          <a:xfrm>
            <a:off x="8128856" y="1"/>
            <a:ext cx="4063143" cy="5291384"/>
          </a:xfrm>
          <a:prstGeom prst="rect">
            <a:avLst/>
          </a:prstGeom>
        </p:spPr>
      </p:pic>
      <p:sp>
        <p:nvSpPr>
          <p:cNvPr id="4" name="Rektangel 3">
            <a:extLst>
              <a:ext uri="{FF2B5EF4-FFF2-40B4-BE49-F238E27FC236}">
                <a16:creationId xmlns:a16="http://schemas.microsoft.com/office/drawing/2014/main" id="{F0A3C9FE-59D7-8A05-4065-2967460BA5FA}"/>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114B6576-0378-CD40-E070-7389E65DA419}"/>
              </a:ext>
            </a:extLst>
          </p:cNvPr>
          <p:cNvPicPr>
            <a:picLocks noChangeAspect="1"/>
          </p:cNvPicPr>
          <p:nvPr/>
        </p:nvPicPr>
        <p:blipFill>
          <a:blip r:embed="rId4"/>
          <a:stretch>
            <a:fillRect/>
          </a:stretch>
        </p:blipFill>
        <p:spPr>
          <a:xfrm>
            <a:off x="11449258" y="5846618"/>
            <a:ext cx="247809" cy="706552"/>
          </a:xfrm>
          <a:prstGeom prst="rect">
            <a:avLst/>
          </a:prstGeom>
        </p:spPr>
      </p:pic>
    </p:spTree>
    <p:extLst>
      <p:ext uri="{BB962C8B-B14F-4D97-AF65-F5344CB8AC3E}">
        <p14:creationId xmlns:p14="http://schemas.microsoft.com/office/powerpoint/2010/main" val="3615919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5DDBAB-ED4D-A6ED-94E5-04440CE59808}"/>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de 7" descr="Et bilde som inneholder innendørs, vegg, Gulvmateriale, tak&#10;&#10;KI-generert innhold kan være feil.">
            <a:extLst>
              <a:ext uri="{FF2B5EF4-FFF2-40B4-BE49-F238E27FC236}">
                <a16:creationId xmlns:a16="http://schemas.microsoft.com/office/drawing/2014/main" id="{6851386A-2E72-6EE9-6FCE-0E322510A242}"/>
              </a:ext>
            </a:extLst>
          </p:cNvPr>
          <p:cNvPicPr>
            <a:picLocks noChangeAspect="1"/>
          </p:cNvPicPr>
          <p:nvPr/>
        </p:nvPicPr>
        <p:blipFill>
          <a:blip r:embed="rId2"/>
          <a:srcRect t="1841" r="-1" b="643"/>
          <a:stretch/>
        </p:blipFill>
        <p:spPr>
          <a:xfrm>
            <a:off x="-1" y="190"/>
            <a:ext cx="8128855" cy="5291194"/>
          </a:xfrm>
          <a:prstGeom prst="rect">
            <a:avLst/>
          </a:prstGeom>
        </p:spPr>
      </p:pic>
      <p:sp>
        <p:nvSpPr>
          <p:cNvPr id="46" name="Rectangle 45">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A9E718EE-A9B8-452A-20CE-7CAD18EFF2FF}"/>
              </a:ext>
            </a:extLst>
          </p:cNvPr>
          <p:cNvSpPr txBox="1"/>
          <p:nvPr/>
        </p:nvSpPr>
        <p:spPr>
          <a:xfrm>
            <a:off x="699715" y="5635366"/>
            <a:ext cx="7091299"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rgbClr val="FFFFFF"/>
                </a:solidFill>
                <a:latin typeface="+mj-lt"/>
                <a:ea typeface="+mj-ea"/>
                <a:cs typeface="+mj-cs"/>
              </a:rPr>
              <a:t>Resepsjonsområde 2. etg</a:t>
            </a:r>
          </a:p>
        </p:txBody>
      </p:sp>
      <p:sp>
        <p:nvSpPr>
          <p:cNvPr id="50" name="Rectangle 4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innendørs, vegg, interiørdesign, Gulvmateriale&#10;&#10;KI-generert innhold kan være feil.">
            <a:extLst>
              <a:ext uri="{FF2B5EF4-FFF2-40B4-BE49-F238E27FC236}">
                <a16:creationId xmlns:a16="http://schemas.microsoft.com/office/drawing/2014/main" id="{A6E3F458-FEA8-1BCB-DCA5-395E99DD0B2E}"/>
              </a:ext>
            </a:extLst>
          </p:cNvPr>
          <p:cNvPicPr>
            <a:picLocks noChangeAspect="1"/>
          </p:cNvPicPr>
          <p:nvPr/>
        </p:nvPicPr>
        <p:blipFill>
          <a:blip r:embed="rId3"/>
          <a:srcRect l="24372" r="24372"/>
          <a:stretch/>
        </p:blipFill>
        <p:spPr>
          <a:xfrm>
            <a:off x="8128857" y="-9178"/>
            <a:ext cx="4063143" cy="5291384"/>
          </a:xfrm>
          <a:prstGeom prst="rect">
            <a:avLst/>
          </a:prstGeom>
        </p:spPr>
      </p:pic>
      <p:sp>
        <p:nvSpPr>
          <p:cNvPr id="4" name="Rektangel 3">
            <a:extLst>
              <a:ext uri="{FF2B5EF4-FFF2-40B4-BE49-F238E27FC236}">
                <a16:creationId xmlns:a16="http://schemas.microsoft.com/office/drawing/2014/main" id="{5B424A5B-6977-E933-3E54-E73A16305303}"/>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2B89FC36-6A36-15CD-1F24-7E9599065D94}"/>
              </a:ext>
            </a:extLst>
          </p:cNvPr>
          <p:cNvPicPr>
            <a:picLocks noChangeAspect="1"/>
          </p:cNvPicPr>
          <p:nvPr/>
        </p:nvPicPr>
        <p:blipFill>
          <a:blip r:embed="rId4"/>
          <a:stretch>
            <a:fillRect/>
          </a:stretch>
        </p:blipFill>
        <p:spPr>
          <a:xfrm>
            <a:off x="11449258" y="5846618"/>
            <a:ext cx="247809" cy="706552"/>
          </a:xfrm>
          <a:prstGeom prst="rect">
            <a:avLst/>
          </a:prstGeom>
        </p:spPr>
      </p:pic>
    </p:spTree>
    <p:extLst>
      <p:ext uri="{BB962C8B-B14F-4D97-AF65-F5344CB8AC3E}">
        <p14:creationId xmlns:p14="http://schemas.microsoft.com/office/powerpoint/2010/main" val="3873372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486FBD-05E8-2F99-736B-74E30D2B7893}"/>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7E2D7506-FF51-ECB6-0868-A9D7EBDF0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innendørs, tak, vegg, Gulvmateriale&#10;&#10;KI-generert innhold kan være feil.">
            <a:extLst>
              <a:ext uri="{FF2B5EF4-FFF2-40B4-BE49-F238E27FC236}">
                <a16:creationId xmlns:a16="http://schemas.microsoft.com/office/drawing/2014/main" id="{2B14D431-7F9B-850B-2D1A-7E6F84D3627C}"/>
              </a:ext>
            </a:extLst>
          </p:cNvPr>
          <p:cNvPicPr>
            <a:picLocks noChangeAspect="1"/>
          </p:cNvPicPr>
          <p:nvPr/>
        </p:nvPicPr>
        <p:blipFill>
          <a:blip r:embed="rId2"/>
          <a:srcRect l="-2" t="9468" r="2" b="-16171"/>
          <a:stretch/>
        </p:blipFill>
        <p:spPr>
          <a:xfrm>
            <a:off x="-264" y="0"/>
            <a:ext cx="10954590" cy="7307356"/>
          </a:xfrm>
          <a:prstGeom prst="rect">
            <a:avLst/>
          </a:prstGeom>
        </p:spPr>
      </p:pic>
      <p:sp>
        <p:nvSpPr>
          <p:cNvPr id="46" name="Rectangle 45">
            <a:extLst>
              <a:ext uri="{FF2B5EF4-FFF2-40B4-BE49-F238E27FC236}">
                <a16:creationId xmlns:a16="http://schemas.microsoft.com/office/drawing/2014/main" id="{D9D2C277-F57F-5FE0-B960-8784B4B4FD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06E4B9B-5E37-1987-1DF0-4CD361FF1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F6781C06-B8F7-6278-3ACA-FE4C8894495E}"/>
              </a:ext>
            </a:extLst>
          </p:cNvPr>
          <p:cNvSpPr txBox="1"/>
          <p:nvPr/>
        </p:nvSpPr>
        <p:spPr>
          <a:xfrm>
            <a:off x="699715" y="5635366"/>
            <a:ext cx="7091299"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err="1">
                <a:solidFill>
                  <a:srgbClr val="FFFFFF"/>
                </a:solidFill>
                <a:latin typeface="+mj-lt"/>
                <a:ea typeface="+mj-ea"/>
                <a:cs typeface="+mj-cs"/>
              </a:rPr>
              <a:t>Fellesareal</a:t>
            </a:r>
            <a:r>
              <a:rPr lang="en-US" sz="4000" kern="1200" dirty="0">
                <a:solidFill>
                  <a:srgbClr val="FFFFFF"/>
                </a:solidFill>
                <a:latin typeface="+mj-lt"/>
                <a:ea typeface="+mj-ea"/>
                <a:cs typeface="+mj-cs"/>
              </a:rPr>
              <a:t> 1. </a:t>
            </a:r>
            <a:r>
              <a:rPr lang="en-US" sz="4000" kern="1200" dirty="0" err="1">
                <a:solidFill>
                  <a:srgbClr val="FFFFFF"/>
                </a:solidFill>
                <a:latin typeface="+mj-lt"/>
                <a:ea typeface="+mj-ea"/>
                <a:cs typeface="+mj-cs"/>
              </a:rPr>
              <a:t>etg</a:t>
            </a:r>
            <a:endParaRPr lang="en-US" sz="4000" kern="1200" dirty="0">
              <a:solidFill>
                <a:srgbClr val="FFFFFF"/>
              </a:solidFill>
              <a:latin typeface="+mj-lt"/>
              <a:ea typeface="+mj-ea"/>
              <a:cs typeface="+mj-cs"/>
            </a:endParaRPr>
          </a:p>
        </p:txBody>
      </p:sp>
      <p:sp>
        <p:nvSpPr>
          <p:cNvPr id="50" name="Rectangle 49">
            <a:extLst>
              <a:ext uri="{FF2B5EF4-FFF2-40B4-BE49-F238E27FC236}">
                <a16:creationId xmlns:a16="http://schemas.microsoft.com/office/drawing/2014/main" id="{270BED1C-1456-DD23-90F9-210CF5D70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ktangel 3">
            <a:extLst>
              <a:ext uri="{FF2B5EF4-FFF2-40B4-BE49-F238E27FC236}">
                <a16:creationId xmlns:a16="http://schemas.microsoft.com/office/drawing/2014/main" id="{8711176D-6B3D-C133-0935-B96AADE0E9A4}"/>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2436C771-1EA6-FA72-3FEC-6A63EA22DF63}"/>
              </a:ext>
            </a:extLst>
          </p:cNvPr>
          <p:cNvPicPr>
            <a:picLocks noChangeAspect="1"/>
          </p:cNvPicPr>
          <p:nvPr/>
        </p:nvPicPr>
        <p:blipFill>
          <a:blip r:embed="rId3"/>
          <a:stretch>
            <a:fillRect/>
          </a:stretch>
        </p:blipFill>
        <p:spPr>
          <a:xfrm>
            <a:off x="11449258" y="5846618"/>
            <a:ext cx="247809" cy="706552"/>
          </a:xfrm>
          <a:prstGeom prst="rect">
            <a:avLst/>
          </a:prstGeom>
        </p:spPr>
      </p:pic>
    </p:spTree>
    <p:extLst>
      <p:ext uri="{BB962C8B-B14F-4D97-AF65-F5344CB8AC3E}">
        <p14:creationId xmlns:p14="http://schemas.microsoft.com/office/powerpoint/2010/main" val="457480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D52E4D-7A7D-EE6E-7C1E-8E8BD10CB948}"/>
            </a:ext>
          </a:extLst>
        </p:cNvPr>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lde 10" descr="Et bilde som inneholder innendørs, tak, vegg, Gulvmateriale&#10;&#10;KI-generert innhold kan være feil.">
            <a:extLst>
              <a:ext uri="{FF2B5EF4-FFF2-40B4-BE49-F238E27FC236}">
                <a16:creationId xmlns:a16="http://schemas.microsoft.com/office/drawing/2014/main" id="{690C710C-C628-4271-F82C-EEB177ED0D6A}"/>
              </a:ext>
            </a:extLst>
          </p:cNvPr>
          <p:cNvPicPr>
            <a:picLocks noChangeAspect="1"/>
          </p:cNvPicPr>
          <p:nvPr/>
        </p:nvPicPr>
        <p:blipFill>
          <a:blip r:embed="rId2"/>
          <a:srcRect r="-1" b="2484"/>
          <a:stretch/>
        </p:blipFill>
        <p:spPr>
          <a:xfrm>
            <a:off x="-1" y="190"/>
            <a:ext cx="8128855" cy="5291194"/>
          </a:xfrm>
          <a:prstGeom prst="rect">
            <a:avLst/>
          </a:prstGeom>
        </p:spPr>
      </p:pic>
      <p:sp>
        <p:nvSpPr>
          <p:cNvPr id="68" name="Rectangle 67">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DAC6272D-2A36-DD33-F64E-21D13184F6CF}"/>
              </a:ext>
            </a:extLst>
          </p:cNvPr>
          <p:cNvSpPr txBox="1"/>
          <p:nvPr/>
        </p:nvSpPr>
        <p:spPr>
          <a:xfrm>
            <a:off x="699715" y="5635366"/>
            <a:ext cx="7091299"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err="1">
                <a:solidFill>
                  <a:srgbClr val="FFFFFF"/>
                </a:solidFill>
                <a:latin typeface="+mj-lt"/>
                <a:ea typeface="+mj-ea"/>
                <a:cs typeface="+mj-cs"/>
              </a:rPr>
              <a:t>Felles</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møte</a:t>
            </a:r>
            <a:r>
              <a:rPr lang="en-US" sz="4000" dirty="0" err="1">
                <a:solidFill>
                  <a:srgbClr val="FFFFFF"/>
                </a:solidFill>
                <a:latin typeface="+mj-lt"/>
                <a:ea typeface="+mj-ea"/>
                <a:cs typeface="+mj-cs"/>
              </a:rPr>
              <a:t>rom</a:t>
            </a:r>
            <a:r>
              <a:rPr lang="en-US" sz="4000" dirty="0">
                <a:solidFill>
                  <a:srgbClr val="FFFFFF"/>
                </a:solidFill>
                <a:latin typeface="+mj-lt"/>
                <a:ea typeface="+mj-ea"/>
                <a:cs typeface="+mj-cs"/>
              </a:rPr>
              <a:t> </a:t>
            </a:r>
            <a:r>
              <a:rPr lang="en-US" sz="4000" dirty="0" err="1">
                <a:solidFill>
                  <a:srgbClr val="FFFFFF"/>
                </a:solidFill>
                <a:latin typeface="+mj-lt"/>
                <a:ea typeface="+mj-ea"/>
                <a:cs typeface="+mj-cs"/>
              </a:rPr>
              <a:t>og</a:t>
            </a:r>
            <a:r>
              <a:rPr lang="en-US" sz="4000" dirty="0">
                <a:solidFill>
                  <a:srgbClr val="FFFFFF"/>
                </a:solidFill>
                <a:latin typeface="+mj-lt"/>
                <a:ea typeface="+mj-ea"/>
                <a:cs typeface="+mj-cs"/>
              </a:rPr>
              <a:t> </a:t>
            </a:r>
            <a:r>
              <a:rPr lang="en-US" sz="4000" dirty="0" err="1">
                <a:solidFill>
                  <a:srgbClr val="FFFFFF"/>
                </a:solidFill>
                <a:latin typeface="+mj-lt"/>
                <a:ea typeface="+mj-ea"/>
                <a:cs typeface="+mj-cs"/>
              </a:rPr>
              <a:t>kjøkken</a:t>
            </a:r>
            <a:endParaRPr lang="en-US" sz="4000" kern="1200" dirty="0">
              <a:solidFill>
                <a:srgbClr val="FFFFFF"/>
              </a:solidFill>
              <a:latin typeface="+mj-lt"/>
              <a:ea typeface="+mj-ea"/>
              <a:cs typeface="+mj-cs"/>
            </a:endParaRPr>
          </a:p>
        </p:txBody>
      </p:sp>
      <p:sp>
        <p:nvSpPr>
          <p:cNvPr id="72" name="Rectangle 7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innendørs, skap, gulv, Hvitevarer&#10;&#10;KI-generert innhold kan være feil.">
            <a:extLst>
              <a:ext uri="{FF2B5EF4-FFF2-40B4-BE49-F238E27FC236}">
                <a16:creationId xmlns:a16="http://schemas.microsoft.com/office/drawing/2014/main" id="{D3FDD2A3-2097-E5B1-3606-5C22D180A361}"/>
              </a:ext>
            </a:extLst>
          </p:cNvPr>
          <p:cNvPicPr>
            <a:picLocks noChangeAspect="1"/>
          </p:cNvPicPr>
          <p:nvPr/>
        </p:nvPicPr>
        <p:blipFill>
          <a:blip r:embed="rId3"/>
          <a:srcRect l="36446" t="-164" r="12298" b="164"/>
          <a:stretch/>
        </p:blipFill>
        <p:spPr>
          <a:xfrm>
            <a:off x="8128857" y="-9273"/>
            <a:ext cx="4063143" cy="5291384"/>
          </a:xfrm>
          <a:prstGeom prst="rect">
            <a:avLst/>
          </a:prstGeom>
        </p:spPr>
      </p:pic>
      <p:sp>
        <p:nvSpPr>
          <p:cNvPr id="4" name="Rektangel 3">
            <a:extLst>
              <a:ext uri="{FF2B5EF4-FFF2-40B4-BE49-F238E27FC236}">
                <a16:creationId xmlns:a16="http://schemas.microsoft.com/office/drawing/2014/main" id="{7981D238-7E0B-2F6A-8D42-8304EED84786}"/>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AD76FE4C-85C1-E79E-34FD-6481323E3104}"/>
              </a:ext>
            </a:extLst>
          </p:cNvPr>
          <p:cNvPicPr>
            <a:picLocks noChangeAspect="1"/>
          </p:cNvPicPr>
          <p:nvPr/>
        </p:nvPicPr>
        <p:blipFill>
          <a:blip r:embed="rId4"/>
          <a:stretch>
            <a:fillRect/>
          </a:stretch>
        </p:blipFill>
        <p:spPr>
          <a:xfrm>
            <a:off x="11449258" y="5846618"/>
            <a:ext cx="247809" cy="706552"/>
          </a:xfrm>
          <a:prstGeom prst="rect">
            <a:avLst/>
          </a:prstGeom>
        </p:spPr>
      </p:pic>
    </p:spTree>
    <p:extLst>
      <p:ext uri="{BB962C8B-B14F-4D97-AF65-F5344CB8AC3E}">
        <p14:creationId xmlns:p14="http://schemas.microsoft.com/office/powerpoint/2010/main" val="787055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838C40-542D-7978-FFA1-4BDB84C2D240}"/>
            </a:ext>
          </a:extLst>
        </p:cNvPr>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de 8" descr="Et bilde som inneholder innendørs, Gulvmateriale, konstruksjon, vegg&#10;&#10;KI-generert innhold kan være feil.">
            <a:extLst>
              <a:ext uri="{FF2B5EF4-FFF2-40B4-BE49-F238E27FC236}">
                <a16:creationId xmlns:a16="http://schemas.microsoft.com/office/drawing/2014/main" id="{70F18A72-C31B-9ADE-DE6F-ABEF6AA8684E}"/>
              </a:ext>
            </a:extLst>
          </p:cNvPr>
          <p:cNvPicPr>
            <a:picLocks noChangeAspect="1"/>
          </p:cNvPicPr>
          <p:nvPr/>
        </p:nvPicPr>
        <p:blipFill>
          <a:blip r:embed="rId2"/>
          <a:srcRect r="-1" b="2484"/>
          <a:stretch/>
        </p:blipFill>
        <p:spPr>
          <a:xfrm>
            <a:off x="-1" y="190"/>
            <a:ext cx="8128855" cy="5291194"/>
          </a:xfrm>
          <a:prstGeom prst="rect">
            <a:avLst/>
          </a:prstGeom>
        </p:spPr>
      </p:pic>
      <p:sp>
        <p:nvSpPr>
          <p:cNvPr id="79" name="Rectangle 78">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60BBB8C6-7955-BF23-AB0C-45494A5EC869}"/>
              </a:ext>
            </a:extLst>
          </p:cNvPr>
          <p:cNvSpPr txBox="1"/>
          <p:nvPr/>
        </p:nvSpPr>
        <p:spPr>
          <a:xfrm>
            <a:off x="699715" y="5635366"/>
            <a:ext cx="7242502" cy="898581"/>
          </a:xfrm>
          <a:prstGeom prst="rect">
            <a:avLst/>
          </a:prstGeom>
        </p:spPr>
        <p:txBody>
          <a:bodyPr vert="horz" lIns="91440" tIns="45720" rIns="91440" bIns="45720" rtlCol="0" anchor="ctr">
            <a:normAutofit fontScale="85000" lnSpcReduction="10000"/>
          </a:bodyPr>
          <a:lstStyle/>
          <a:p>
            <a:pPr>
              <a:lnSpc>
                <a:spcPct val="90000"/>
              </a:lnSpc>
              <a:spcBef>
                <a:spcPct val="0"/>
              </a:spcBef>
              <a:spcAft>
                <a:spcPts val="600"/>
              </a:spcAft>
            </a:pPr>
            <a:r>
              <a:rPr lang="en-US" sz="4000" kern="1200" dirty="0" err="1">
                <a:solidFill>
                  <a:srgbClr val="FFFFFF"/>
                </a:solidFill>
                <a:latin typeface="+mj-lt"/>
                <a:ea typeface="+mj-ea"/>
                <a:cs typeface="+mj-cs"/>
              </a:rPr>
              <a:t>Cellekontorer</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og</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adkomst</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til</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sanitærrom</a:t>
            </a:r>
            <a:endParaRPr lang="en-US" sz="4000" kern="1200" dirty="0">
              <a:solidFill>
                <a:srgbClr val="FFFFFF"/>
              </a:solidFill>
              <a:latin typeface="+mj-lt"/>
              <a:ea typeface="+mj-ea"/>
              <a:cs typeface="+mj-cs"/>
            </a:endParaRPr>
          </a:p>
        </p:txBody>
      </p:sp>
      <p:sp>
        <p:nvSpPr>
          <p:cNvPr id="83" name="Rectangle 8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innendørs, vegg, Gulvmateriale, interiørdesign&#10;&#10;KI-generert innhold kan være feil.">
            <a:extLst>
              <a:ext uri="{FF2B5EF4-FFF2-40B4-BE49-F238E27FC236}">
                <a16:creationId xmlns:a16="http://schemas.microsoft.com/office/drawing/2014/main" id="{E598246F-B237-518C-8371-854589EABAA7}"/>
              </a:ext>
            </a:extLst>
          </p:cNvPr>
          <p:cNvPicPr>
            <a:picLocks noChangeAspect="1"/>
          </p:cNvPicPr>
          <p:nvPr/>
        </p:nvPicPr>
        <p:blipFill>
          <a:blip r:embed="rId3"/>
          <a:srcRect l="21917" r="26827"/>
          <a:stretch/>
        </p:blipFill>
        <p:spPr>
          <a:xfrm>
            <a:off x="8128856" y="1"/>
            <a:ext cx="4063143" cy="5291384"/>
          </a:xfrm>
          <a:prstGeom prst="rect">
            <a:avLst/>
          </a:prstGeom>
        </p:spPr>
      </p:pic>
      <p:sp>
        <p:nvSpPr>
          <p:cNvPr id="4" name="Rektangel 3">
            <a:extLst>
              <a:ext uri="{FF2B5EF4-FFF2-40B4-BE49-F238E27FC236}">
                <a16:creationId xmlns:a16="http://schemas.microsoft.com/office/drawing/2014/main" id="{AC57AF1F-9470-0202-2C4F-AFB1A9E78231}"/>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BA7DDAEA-E783-5B1A-ABCE-C20CB391B9D5}"/>
              </a:ext>
            </a:extLst>
          </p:cNvPr>
          <p:cNvPicPr>
            <a:picLocks noChangeAspect="1"/>
          </p:cNvPicPr>
          <p:nvPr/>
        </p:nvPicPr>
        <p:blipFill>
          <a:blip r:embed="rId4"/>
          <a:stretch>
            <a:fillRect/>
          </a:stretch>
        </p:blipFill>
        <p:spPr>
          <a:xfrm>
            <a:off x="11449258" y="5846618"/>
            <a:ext cx="247809" cy="706552"/>
          </a:xfrm>
          <a:prstGeom prst="rect">
            <a:avLst/>
          </a:prstGeom>
        </p:spPr>
      </p:pic>
    </p:spTree>
    <p:extLst>
      <p:ext uri="{BB962C8B-B14F-4D97-AF65-F5344CB8AC3E}">
        <p14:creationId xmlns:p14="http://schemas.microsoft.com/office/powerpoint/2010/main" val="1447979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CC183F-B7E5-E89F-3605-5F2E1E4D1081}"/>
            </a:ext>
          </a:extLst>
        </p:cNvPr>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ilde 9" descr="Et bilde som inneholder vegg, innendørs, Gulvmateriale, interiørdesign&#10;&#10;KI-generert innhold kan være feil.">
            <a:extLst>
              <a:ext uri="{FF2B5EF4-FFF2-40B4-BE49-F238E27FC236}">
                <a16:creationId xmlns:a16="http://schemas.microsoft.com/office/drawing/2014/main" id="{5E3C330A-F129-9E06-EA2D-0948DB93A8E0}"/>
              </a:ext>
            </a:extLst>
          </p:cNvPr>
          <p:cNvPicPr>
            <a:picLocks noChangeAspect="1"/>
          </p:cNvPicPr>
          <p:nvPr/>
        </p:nvPicPr>
        <p:blipFill>
          <a:blip r:embed="rId2"/>
          <a:srcRect l="15025" t="32" r="15782" b="2452"/>
          <a:stretch/>
        </p:blipFill>
        <p:spPr>
          <a:xfrm>
            <a:off x="5930537" y="0"/>
            <a:ext cx="5686697" cy="5291194"/>
          </a:xfrm>
          <a:prstGeom prst="rect">
            <a:avLst/>
          </a:prstGeom>
        </p:spPr>
      </p:pic>
      <p:sp>
        <p:nvSpPr>
          <p:cNvPr id="90" name="Rectangle 89">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6E0B6714-07A8-6F4B-47A8-7C5C059C5484}"/>
              </a:ext>
            </a:extLst>
          </p:cNvPr>
          <p:cNvSpPr txBox="1"/>
          <p:nvPr/>
        </p:nvSpPr>
        <p:spPr>
          <a:xfrm>
            <a:off x="664881" y="5563689"/>
            <a:ext cx="7091299"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kern="1200" dirty="0" err="1">
                <a:solidFill>
                  <a:srgbClr val="FFFFFF"/>
                </a:solidFill>
                <a:latin typeface="+mj-lt"/>
                <a:ea typeface="+mj-ea"/>
                <a:cs typeface="+mj-cs"/>
              </a:rPr>
              <a:t>Cellekontorer</a:t>
            </a:r>
            <a:r>
              <a:rPr lang="en-US" sz="3100" kern="1200" dirty="0">
                <a:solidFill>
                  <a:srgbClr val="FFFFFF"/>
                </a:solidFill>
                <a:latin typeface="+mj-lt"/>
                <a:ea typeface="+mj-ea"/>
                <a:cs typeface="+mj-cs"/>
              </a:rPr>
              <a:t> 2. </a:t>
            </a:r>
            <a:r>
              <a:rPr lang="en-US" sz="3100" kern="1200" dirty="0" err="1">
                <a:solidFill>
                  <a:srgbClr val="FFFFFF"/>
                </a:solidFill>
                <a:latin typeface="+mj-lt"/>
                <a:ea typeface="+mj-ea"/>
                <a:cs typeface="+mj-cs"/>
              </a:rPr>
              <a:t>etg</a:t>
            </a:r>
            <a:endParaRPr lang="en-US" sz="3100" kern="1200" dirty="0">
              <a:solidFill>
                <a:srgbClr val="FFFFFF"/>
              </a:solidFill>
              <a:latin typeface="+mj-lt"/>
              <a:ea typeface="+mj-ea"/>
              <a:cs typeface="+mj-cs"/>
            </a:endParaRPr>
          </a:p>
        </p:txBody>
      </p:sp>
      <p:sp>
        <p:nvSpPr>
          <p:cNvPr id="94" name="Rectangle 9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ktangel 3">
            <a:extLst>
              <a:ext uri="{FF2B5EF4-FFF2-40B4-BE49-F238E27FC236}">
                <a16:creationId xmlns:a16="http://schemas.microsoft.com/office/drawing/2014/main" id="{614AB565-ADF2-A939-295D-847CFF334448}"/>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BDEDFEE3-0A4F-990B-2AFD-E651174DBC5F}"/>
              </a:ext>
            </a:extLst>
          </p:cNvPr>
          <p:cNvPicPr>
            <a:picLocks noChangeAspect="1"/>
          </p:cNvPicPr>
          <p:nvPr/>
        </p:nvPicPr>
        <p:blipFill>
          <a:blip r:embed="rId3"/>
          <a:stretch>
            <a:fillRect/>
          </a:stretch>
        </p:blipFill>
        <p:spPr>
          <a:xfrm>
            <a:off x="11449258" y="5846618"/>
            <a:ext cx="247809" cy="706552"/>
          </a:xfrm>
          <a:prstGeom prst="rect">
            <a:avLst/>
          </a:prstGeom>
        </p:spPr>
      </p:pic>
      <p:pic>
        <p:nvPicPr>
          <p:cNvPr id="3" name="Bilde 2" descr="Et bilde som inneholder innendørs, vegg, dør, Gulvmateriale&#10;&#10;KI-generert innhold kan være feil.">
            <a:extLst>
              <a:ext uri="{FF2B5EF4-FFF2-40B4-BE49-F238E27FC236}">
                <a16:creationId xmlns:a16="http://schemas.microsoft.com/office/drawing/2014/main" id="{786D2AAB-4BA9-385E-7B9F-F3FE88754A77}"/>
              </a:ext>
            </a:extLst>
          </p:cNvPr>
          <p:cNvPicPr>
            <a:picLocks noChangeAspect="1"/>
          </p:cNvPicPr>
          <p:nvPr/>
        </p:nvPicPr>
        <p:blipFill>
          <a:blip r:embed="rId4"/>
          <a:srcRect l="16" t="185" r="25205" b="-185"/>
          <a:stretch/>
        </p:blipFill>
        <p:spPr>
          <a:xfrm>
            <a:off x="2572" y="0"/>
            <a:ext cx="5927965" cy="5291384"/>
          </a:xfrm>
          <a:prstGeom prst="rect">
            <a:avLst/>
          </a:prstGeom>
        </p:spPr>
      </p:pic>
    </p:spTree>
    <p:extLst>
      <p:ext uri="{BB962C8B-B14F-4D97-AF65-F5344CB8AC3E}">
        <p14:creationId xmlns:p14="http://schemas.microsoft.com/office/powerpoint/2010/main" val="3133155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6EDF70-73E2-FCA3-6639-D2F703209524}"/>
            </a:ext>
          </a:extLst>
        </p:cNvPr>
        <p:cNvGrpSpPr/>
        <p:nvPr/>
      </p:nvGrpSpPr>
      <p:grpSpPr>
        <a:xfrm>
          <a:off x="0" y="0"/>
          <a:ext cx="0" cy="0"/>
          <a:chOff x="0" y="0"/>
          <a:chExt cx="0" cy="0"/>
        </a:xfrm>
      </p:grpSpPr>
      <p:sp useBgFill="1">
        <p:nvSpPr>
          <p:cNvPr id="109" name="Rectangle 87">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Bilde 11" descr="Et bilde som inneholder vegg, innendørs, gulv, interiørdesign&#10;&#10;KI-generert innhold kan være feil.">
            <a:extLst>
              <a:ext uri="{FF2B5EF4-FFF2-40B4-BE49-F238E27FC236}">
                <a16:creationId xmlns:a16="http://schemas.microsoft.com/office/drawing/2014/main" id="{709178DB-6541-F455-AAA0-B02ED6FFE7BB}"/>
              </a:ext>
            </a:extLst>
          </p:cNvPr>
          <p:cNvPicPr>
            <a:picLocks noChangeAspect="1"/>
          </p:cNvPicPr>
          <p:nvPr/>
        </p:nvPicPr>
        <p:blipFill>
          <a:blip r:embed="rId2"/>
          <a:srcRect l="9984" r="3133"/>
          <a:stretch/>
        </p:blipFill>
        <p:spPr>
          <a:xfrm>
            <a:off x="1" y="1"/>
            <a:ext cx="6862002" cy="5271924"/>
          </a:xfrm>
          <a:prstGeom prst="rect">
            <a:avLst/>
          </a:prstGeom>
        </p:spPr>
      </p:pic>
      <p:pic>
        <p:nvPicPr>
          <p:cNvPr id="10" name="Bilde 9" descr="Et bilde som inneholder innendørs, vegg, Badarmatur, Baderomstilbehør&#10;&#10;KI-generert innhold kan være feil.">
            <a:extLst>
              <a:ext uri="{FF2B5EF4-FFF2-40B4-BE49-F238E27FC236}">
                <a16:creationId xmlns:a16="http://schemas.microsoft.com/office/drawing/2014/main" id="{1BDA0A73-9D2E-6B25-B415-D5B4433F763C}"/>
              </a:ext>
            </a:extLst>
          </p:cNvPr>
          <p:cNvPicPr>
            <a:picLocks noChangeAspect="1"/>
          </p:cNvPicPr>
          <p:nvPr/>
        </p:nvPicPr>
        <p:blipFill>
          <a:blip r:embed="rId3"/>
          <a:srcRect l="22492" r="25452"/>
          <a:stretch/>
        </p:blipFill>
        <p:spPr>
          <a:xfrm>
            <a:off x="6862003" y="10282"/>
            <a:ext cx="4111396" cy="5271924"/>
          </a:xfrm>
          <a:prstGeom prst="rect">
            <a:avLst/>
          </a:prstGeom>
        </p:spPr>
      </p:pic>
      <p:sp>
        <p:nvSpPr>
          <p:cNvPr id="110" name="Rectangle 89">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kstSylinder 5">
            <a:extLst>
              <a:ext uri="{FF2B5EF4-FFF2-40B4-BE49-F238E27FC236}">
                <a16:creationId xmlns:a16="http://schemas.microsoft.com/office/drawing/2014/main" id="{93BDE080-5FEB-832B-E879-209E86E36750}"/>
              </a:ext>
            </a:extLst>
          </p:cNvPr>
          <p:cNvSpPr txBox="1"/>
          <p:nvPr/>
        </p:nvSpPr>
        <p:spPr>
          <a:xfrm>
            <a:off x="699713" y="5588000"/>
            <a:ext cx="6867277" cy="92059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err="1">
                <a:solidFill>
                  <a:srgbClr val="FFFFFF"/>
                </a:solidFill>
                <a:latin typeface="+mj-lt"/>
                <a:ea typeface="+mj-ea"/>
                <a:cs typeface="+mj-cs"/>
              </a:rPr>
              <a:t>Våtromsfasiliteter</a:t>
            </a:r>
            <a:endParaRPr lang="en-US" sz="4000" kern="1200" dirty="0">
              <a:solidFill>
                <a:srgbClr val="FFFFFF"/>
              </a:solidFill>
              <a:latin typeface="+mj-lt"/>
              <a:ea typeface="+mj-ea"/>
              <a:cs typeface="+mj-cs"/>
            </a:endParaRPr>
          </a:p>
        </p:txBody>
      </p:sp>
      <p:sp>
        <p:nvSpPr>
          <p:cNvPr id="4" name="Rektangel 3">
            <a:extLst>
              <a:ext uri="{FF2B5EF4-FFF2-40B4-BE49-F238E27FC236}">
                <a16:creationId xmlns:a16="http://schemas.microsoft.com/office/drawing/2014/main" id="{CE21E316-9F44-8DA2-70AB-093CC64BD2EE}"/>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96920C01-3BA3-6917-A081-AFC1CC87EBCA}"/>
              </a:ext>
            </a:extLst>
          </p:cNvPr>
          <p:cNvPicPr>
            <a:picLocks noChangeAspect="1"/>
          </p:cNvPicPr>
          <p:nvPr/>
        </p:nvPicPr>
        <p:blipFill>
          <a:blip r:embed="rId4"/>
          <a:stretch>
            <a:fillRect/>
          </a:stretch>
        </p:blipFill>
        <p:spPr>
          <a:xfrm>
            <a:off x="11449258" y="5846618"/>
            <a:ext cx="247809" cy="706552"/>
          </a:xfrm>
          <a:prstGeom prst="rect">
            <a:avLst/>
          </a:prstGeom>
        </p:spPr>
      </p:pic>
    </p:spTree>
    <p:extLst>
      <p:ext uri="{BB962C8B-B14F-4D97-AF65-F5344CB8AC3E}">
        <p14:creationId xmlns:p14="http://schemas.microsoft.com/office/powerpoint/2010/main" val="1910767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5A88F7-031B-93EA-0FB2-504CFD022DD4}"/>
            </a:ext>
          </a:extLst>
        </p:cNvPr>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tak, innendørs, konstruksjon, lager&#10;&#10;KI-generert innhold kan være feil.">
            <a:extLst>
              <a:ext uri="{FF2B5EF4-FFF2-40B4-BE49-F238E27FC236}">
                <a16:creationId xmlns:a16="http://schemas.microsoft.com/office/drawing/2014/main" id="{2C26D695-0969-5949-E90F-47D53FD87900}"/>
              </a:ext>
            </a:extLst>
          </p:cNvPr>
          <p:cNvPicPr>
            <a:picLocks noChangeAspect="1"/>
          </p:cNvPicPr>
          <p:nvPr/>
        </p:nvPicPr>
        <p:blipFill>
          <a:blip r:embed="rId2"/>
          <a:srcRect t="1119" r="-1" b="1365"/>
          <a:stretch/>
        </p:blipFill>
        <p:spPr>
          <a:xfrm>
            <a:off x="-1" y="190"/>
            <a:ext cx="8128855" cy="5291194"/>
          </a:xfrm>
          <a:prstGeom prst="rect">
            <a:avLst/>
          </a:prstGeom>
        </p:spPr>
      </p:pic>
      <p:sp>
        <p:nvSpPr>
          <p:cNvPr id="117" name="Rectangle 11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142714F4-886A-3C09-4AC8-89AC9F12F7B4}"/>
              </a:ext>
            </a:extLst>
          </p:cNvPr>
          <p:cNvSpPr txBox="1"/>
          <p:nvPr/>
        </p:nvSpPr>
        <p:spPr>
          <a:xfrm>
            <a:off x="699715" y="5635366"/>
            <a:ext cx="7091299"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rgbClr val="FFFFFF"/>
                </a:solidFill>
                <a:latin typeface="+mj-lt"/>
                <a:ea typeface="+mj-ea"/>
                <a:cs typeface="+mj-cs"/>
              </a:rPr>
              <a:t>Lager</a:t>
            </a:r>
          </a:p>
        </p:txBody>
      </p:sp>
      <p:sp>
        <p:nvSpPr>
          <p:cNvPr id="121" name="Rectangle 12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de 7" descr="Et bilde som inneholder innendørs, gulv, vegg, tak&#10;&#10;KI-generert innhold kan være feil.">
            <a:extLst>
              <a:ext uri="{FF2B5EF4-FFF2-40B4-BE49-F238E27FC236}">
                <a16:creationId xmlns:a16="http://schemas.microsoft.com/office/drawing/2014/main" id="{88B26B0B-6D94-053F-9724-50C0D4923BFC}"/>
              </a:ext>
            </a:extLst>
          </p:cNvPr>
          <p:cNvPicPr>
            <a:picLocks noChangeAspect="1"/>
          </p:cNvPicPr>
          <p:nvPr/>
        </p:nvPicPr>
        <p:blipFill>
          <a:blip r:embed="rId3"/>
          <a:srcRect l="11745" r="36999"/>
          <a:stretch/>
        </p:blipFill>
        <p:spPr>
          <a:xfrm>
            <a:off x="8128857" y="-9273"/>
            <a:ext cx="4063143" cy="5291384"/>
          </a:xfrm>
          <a:prstGeom prst="rect">
            <a:avLst/>
          </a:prstGeom>
        </p:spPr>
      </p:pic>
      <p:sp>
        <p:nvSpPr>
          <p:cNvPr id="4" name="Rektangel 3">
            <a:extLst>
              <a:ext uri="{FF2B5EF4-FFF2-40B4-BE49-F238E27FC236}">
                <a16:creationId xmlns:a16="http://schemas.microsoft.com/office/drawing/2014/main" id="{A09CFE26-E9CD-B6F9-4282-B2387DF76DA3}"/>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3C22E3F0-C1EB-A0CB-A0F9-31BE7C86B138}"/>
              </a:ext>
            </a:extLst>
          </p:cNvPr>
          <p:cNvPicPr>
            <a:picLocks noChangeAspect="1"/>
          </p:cNvPicPr>
          <p:nvPr/>
        </p:nvPicPr>
        <p:blipFill>
          <a:blip r:embed="rId4"/>
          <a:stretch>
            <a:fillRect/>
          </a:stretch>
        </p:blipFill>
        <p:spPr>
          <a:xfrm>
            <a:off x="11449258" y="5846618"/>
            <a:ext cx="247809" cy="706552"/>
          </a:xfrm>
          <a:prstGeom prst="rect">
            <a:avLst/>
          </a:prstGeom>
        </p:spPr>
      </p:pic>
    </p:spTree>
    <p:extLst>
      <p:ext uri="{BB962C8B-B14F-4D97-AF65-F5344CB8AC3E}">
        <p14:creationId xmlns:p14="http://schemas.microsoft.com/office/powerpoint/2010/main" val="2906570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53E3EF-DAAD-A3B1-6561-C85D5DF1D17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1B3F6EF2-C8C8-0B98-F61E-67024717CD34}"/>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rgbClr val="FFFFFF"/>
                </a:solidFill>
                <a:latin typeface="+mj-lt"/>
                <a:ea typeface="+mj-ea"/>
                <a:cs typeface="+mj-cs"/>
              </a:rPr>
              <a:t>Tegning 1. etg</a:t>
            </a:r>
          </a:p>
        </p:txBody>
      </p:sp>
      <p:pic>
        <p:nvPicPr>
          <p:cNvPr id="7" name="Bilde 6" descr="Et bilde som inneholder diagram, Rektangel, line, Teknisk tegning&#10;&#10;KI-generert innhold kan være feil.">
            <a:extLst>
              <a:ext uri="{FF2B5EF4-FFF2-40B4-BE49-F238E27FC236}">
                <a16:creationId xmlns:a16="http://schemas.microsoft.com/office/drawing/2014/main" id="{FA086BF8-9C1E-0EAB-5612-B3748F4FD5BC}"/>
              </a:ext>
            </a:extLst>
          </p:cNvPr>
          <p:cNvPicPr>
            <a:picLocks noChangeAspect="1"/>
          </p:cNvPicPr>
          <p:nvPr/>
        </p:nvPicPr>
        <p:blipFill>
          <a:blip r:embed="rId2"/>
          <a:srcRect l="11226" t="7686" r="6215" b="23036"/>
          <a:stretch/>
        </p:blipFill>
        <p:spPr>
          <a:xfrm>
            <a:off x="185449" y="1574310"/>
            <a:ext cx="11016343" cy="5199850"/>
          </a:xfrm>
          <a:prstGeom prst="rect">
            <a:avLst/>
          </a:prstGeom>
        </p:spPr>
      </p:pic>
      <p:sp>
        <p:nvSpPr>
          <p:cNvPr id="4" name="Rektangel 3">
            <a:extLst>
              <a:ext uri="{FF2B5EF4-FFF2-40B4-BE49-F238E27FC236}">
                <a16:creationId xmlns:a16="http://schemas.microsoft.com/office/drawing/2014/main" id="{44CDF741-D05A-B82B-A939-CCE609546CBA}"/>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FCAD9A83-5022-FD4A-5B52-0EBD684641A0}"/>
              </a:ext>
            </a:extLst>
          </p:cNvPr>
          <p:cNvPicPr>
            <a:picLocks noChangeAspect="1"/>
          </p:cNvPicPr>
          <p:nvPr/>
        </p:nvPicPr>
        <p:blipFill>
          <a:blip r:embed="rId3"/>
          <a:stretch>
            <a:fillRect/>
          </a:stretch>
        </p:blipFill>
        <p:spPr>
          <a:xfrm>
            <a:off x="11449258" y="5846618"/>
            <a:ext cx="247809" cy="706552"/>
          </a:xfrm>
          <a:prstGeom prst="rect">
            <a:avLst/>
          </a:prstGeom>
        </p:spPr>
      </p:pic>
    </p:spTree>
    <p:extLst>
      <p:ext uri="{BB962C8B-B14F-4D97-AF65-F5344CB8AC3E}">
        <p14:creationId xmlns:p14="http://schemas.microsoft.com/office/powerpoint/2010/main" val="1966680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utendørs, himmel, konstruksjon, eiendom&#10;&#10;KI-generert innhold kan være feil.">
            <a:extLst>
              <a:ext uri="{FF2B5EF4-FFF2-40B4-BE49-F238E27FC236}">
                <a16:creationId xmlns:a16="http://schemas.microsoft.com/office/drawing/2014/main" id="{8BDF1726-152C-4C34-2DD9-91B1B7C1E634}"/>
              </a:ext>
            </a:extLst>
          </p:cNvPr>
          <p:cNvPicPr>
            <a:picLocks noChangeAspect="1"/>
          </p:cNvPicPr>
          <p:nvPr/>
        </p:nvPicPr>
        <p:blipFill>
          <a:blip r:embed="rId2"/>
          <a:stretch>
            <a:fillRect/>
          </a:stretch>
        </p:blipFill>
        <p:spPr>
          <a:xfrm>
            <a:off x="7620000" y="0"/>
            <a:ext cx="4572000" cy="6858000"/>
          </a:xfrm>
          <a:prstGeom prst="rect">
            <a:avLst/>
          </a:prstGeom>
        </p:spPr>
      </p:pic>
      <p:pic>
        <p:nvPicPr>
          <p:cNvPr id="8" name="Bilde 7" descr="Et bilde som inneholder Font, skjermbilde, Grafikk, tekst&#10;&#10;Automatisk generert beskrivelse">
            <a:extLst>
              <a:ext uri="{FF2B5EF4-FFF2-40B4-BE49-F238E27FC236}">
                <a16:creationId xmlns:a16="http://schemas.microsoft.com/office/drawing/2014/main" id="{D52610EB-5B3B-5CC1-7F46-0105A58A9287}"/>
              </a:ext>
            </a:extLst>
          </p:cNvPr>
          <p:cNvPicPr>
            <a:picLocks noChangeAspect="1"/>
          </p:cNvPicPr>
          <p:nvPr/>
        </p:nvPicPr>
        <p:blipFill>
          <a:blip r:embed="rId3"/>
          <a:stretch>
            <a:fillRect/>
          </a:stretch>
        </p:blipFill>
        <p:spPr>
          <a:xfrm>
            <a:off x="378693" y="359034"/>
            <a:ext cx="2787648" cy="891337"/>
          </a:xfrm>
          <a:prstGeom prst="rect">
            <a:avLst/>
          </a:prstGeom>
        </p:spPr>
      </p:pic>
      <p:sp>
        <p:nvSpPr>
          <p:cNvPr id="9" name="TekstSylinder 8">
            <a:extLst>
              <a:ext uri="{FF2B5EF4-FFF2-40B4-BE49-F238E27FC236}">
                <a16:creationId xmlns:a16="http://schemas.microsoft.com/office/drawing/2014/main" id="{A0DEA4B9-775D-BCD3-6D22-AF68F9B680CC}"/>
              </a:ext>
            </a:extLst>
          </p:cNvPr>
          <p:cNvSpPr txBox="1"/>
          <p:nvPr/>
        </p:nvSpPr>
        <p:spPr>
          <a:xfrm>
            <a:off x="794329" y="1504116"/>
            <a:ext cx="2133598" cy="369332"/>
          </a:xfrm>
          <a:prstGeom prst="rect">
            <a:avLst/>
          </a:prstGeom>
          <a:noFill/>
        </p:spPr>
        <p:txBody>
          <a:bodyPr wrap="square" rtlCol="0">
            <a:spAutoFit/>
          </a:bodyPr>
          <a:lstStyle/>
          <a:p>
            <a:r>
              <a:rPr lang="nb-NO" dirty="0">
                <a:latin typeface="Georgia" panose="02040502050405020303" pitchFamily="18" charset="0"/>
              </a:rPr>
              <a:t>OPPSUMMERING</a:t>
            </a:r>
            <a:endParaRPr lang="nb-NO" dirty="0"/>
          </a:p>
        </p:txBody>
      </p:sp>
      <p:sp>
        <p:nvSpPr>
          <p:cNvPr id="10" name="TekstSylinder 9">
            <a:extLst>
              <a:ext uri="{FF2B5EF4-FFF2-40B4-BE49-F238E27FC236}">
                <a16:creationId xmlns:a16="http://schemas.microsoft.com/office/drawing/2014/main" id="{5530C081-7B49-EFEE-AC7A-D6E868513C96}"/>
              </a:ext>
            </a:extLst>
          </p:cNvPr>
          <p:cNvSpPr txBox="1"/>
          <p:nvPr/>
        </p:nvSpPr>
        <p:spPr>
          <a:xfrm>
            <a:off x="794329" y="2127194"/>
            <a:ext cx="5587998" cy="2631490"/>
          </a:xfrm>
          <a:prstGeom prst="rect">
            <a:avLst/>
          </a:prstGeom>
          <a:noFill/>
        </p:spPr>
        <p:txBody>
          <a:bodyPr wrap="square" rtlCol="0">
            <a:spAutoFit/>
          </a:bodyPr>
          <a:lstStyle/>
          <a:p>
            <a:r>
              <a:rPr lang="nb-NO" sz="1100" dirty="0">
                <a:effectLst/>
                <a:latin typeface="Segoe UI Semilight" panose="020B0402040204020203" pitchFamily="34" charset="0"/>
                <a:cs typeface="Segoe UI Semilight" panose="020B0402040204020203" pitchFamily="34" charset="0"/>
              </a:rPr>
              <a:t>Eiendommen </a:t>
            </a:r>
            <a:r>
              <a:rPr lang="nb-NO" sz="1100" dirty="0">
                <a:latin typeface="Segoe UI Semilight" panose="020B0402040204020203" pitchFamily="34" charset="0"/>
                <a:cs typeface="Segoe UI Semilight" panose="020B0402040204020203" pitchFamily="34" charset="0"/>
              </a:rPr>
              <a:t>er strategisk </a:t>
            </a:r>
            <a:r>
              <a:rPr lang="nb-NO" sz="1100" dirty="0">
                <a:effectLst/>
                <a:latin typeface="Segoe UI Semilight" panose="020B0402040204020203" pitchFamily="34" charset="0"/>
                <a:cs typeface="Segoe UI Semilight" panose="020B0402040204020203" pitchFamily="34" charset="0"/>
              </a:rPr>
              <a:t>beliggende ved andre næringsaktører i området Blindheim Industriveg. Her finner man blant annet flere aktører innen spedisjon og logistikk, etc. I dette bygget fra 1978, har vi på vegne av </a:t>
            </a:r>
            <a:r>
              <a:rPr lang="nb-NO" sz="1100" dirty="0" err="1">
                <a:effectLst/>
                <a:latin typeface="Segoe UI Semilight" panose="020B0402040204020203" pitchFamily="34" charset="0"/>
                <a:cs typeface="Segoe UI Semilight" panose="020B0402040204020203" pitchFamily="34" charset="0"/>
              </a:rPr>
              <a:t>Porolon</a:t>
            </a:r>
            <a:r>
              <a:rPr lang="nb-NO" sz="1100" dirty="0">
                <a:effectLst/>
                <a:latin typeface="Segoe UI Semilight" panose="020B0402040204020203" pitchFamily="34" charset="0"/>
                <a:cs typeface="Segoe UI Semilight" panose="020B0402040204020203" pitchFamily="34" charset="0"/>
              </a:rPr>
              <a:t> Eiendom AS, ledig kontor- og lagerareal på til sammen ca. 2200 kvm BTA. Store deler av lokalene ble oppgradert innvendig i 2021 med tilpassing til forrige leietager.</a:t>
            </a:r>
          </a:p>
          <a:p>
            <a:endParaRPr lang="nb-NO" sz="1100" dirty="0">
              <a:latin typeface="Segoe UI Semilight" panose="020B0402040204020203" pitchFamily="34" charset="0"/>
              <a:cs typeface="Segoe UI Semilight" panose="020B0402040204020203" pitchFamily="34" charset="0"/>
            </a:endParaRPr>
          </a:p>
          <a:p>
            <a:r>
              <a:rPr lang="nb-NO" sz="1100" dirty="0">
                <a:effectLst/>
                <a:latin typeface="Segoe UI Semilight" panose="020B0402040204020203" pitchFamily="34" charset="0"/>
                <a:cs typeface="Segoe UI Semilight" panose="020B0402040204020203" pitchFamily="34" charset="0"/>
              </a:rPr>
              <a:t>Ledig areal kan deles opp, men leies fortrinnsvis ut samlet. God fasadeeksponering mot nærområdet og tilliggende næringsbygg. Innvendig er dette lokaler som fremstår med god teknisk standard. Kontorlokalene har egne toaletter og kjøkkenfasiliteter. Se vedlagte  planskisser. </a:t>
            </a:r>
          </a:p>
          <a:p>
            <a:endParaRPr lang="nb-NO" sz="1100" dirty="0">
              <a:effectLst/>
              <a:latin typeface="Segoe UI Semilight" panose="020B0402040204020203" pitchFamily="34" charset="0"/>
              <a:cs typeface="Segoe UI Semilight" panose="020B0402040204020203" pitchFamily="34" charset="0"/>
            </a:endParaRPr>
          </a:p>
          <a:p>
            <a:r>
              <a:rPr lang="nb-NO" sz="1100" dirty="0">
                <a:effectLst/>
                <a:latin typeface="Segoe UI Semilight" panose="020B0402040204020203" pitchFamily="34" charset="0"/>
                <a:cs typeface="Segoe UI Semilight" panose="020B0402040204020203" pitchFamily="34" charset="0"/>
              </a:rPr>
              <a:t>Tilpassing av lokalene etter nærmere avtale med utleier.</a:t>
            </a:r>
            <a:r>
              <a:rPr lang="nb-NO" sz="1100" dirty="0">
                <a:latin typeface="Segoe UI Semilight" panose="020B0402040204020203" pitchFamily="34" charset="0"/>
                <a:cs typeface="Segoe UI Semilight" panose="020B0402040204020203" pitchFamily="34" charset="0"/>
              </a:rPr>
              <a:t> Varierende fri etasjehøyde, inntil 4.9 m i lagerhall. Se plantegninger i vedlegg. </a:t>
            </a:r>
            <a:endParaRPr lang="nb-NO" sz="1100" dirty="0">
              <a:effectLst/>
              <a:latin typeface="Segoe UI Semilight" panose="020B0402040204020203" pitchFamily="34" charset="0"/>
              <a:cs typeface="Segoe UI Semilight" panose="020B0402040204020203" pitchFamily="34" charset="0"/>
            </a:endParaRPr>
          </a:p>
          <a:p>
            <a:endParaRPr lang="nb-NO" sz="1100" dirty="0">
              <a:effectLst/>
              <a:latin typeface="Segoe UI Semilight" panose="020B0402040204020203" pitchFamily="34" charset="0"/>
              <a:cs typeface="Segoe UI Semilight" panose="020B0402040204020203" pitchFamily="34" charset="0"/>
            </a:endParaRPr>
          </a:p>
          <a:p>
            <a:r>
              <a:rPr lang="nb-NO" sz="1100" dirty="0">
                <a:effectLst/>
                <a:latin typeface="Segoe UI Semilight" panose="020B0402040204020203" pitchFamily="34" charset="0"/>
                <a:cs typeface="Segoe UI Semilight" panose="020B0402040204020203" pitchFamily="34" charset="0"/>
              </a:rPr>
              <a:t>Nærområdet har generelt god parkeringsdekning.</a:t>
            </a:r>
          </a:p>
        </p:txBody>
      </p:sp>
      <p:pic>
        <p:nvPicPr>
          <p:cNvPr id="2" name="Bilde 1" descr="Et bilde som inneholder Font, Grafikk, symbol, logo&#10;&#10;Automatisk generert beskrivelse">
            <a:extLst>
              <a:ext uri="{FF2B5EF4-FFF2-40B4-BE49-F238E27FC236}">
                <a16:creationId xmlns:a16="http://schemas.microsoft.com/office/drawing/2014/main" id="{03622D81-5016-1D57-4EED-031693B71DDA}"/>
              </a:ext>
            </a:extLst>
          </p:cNvPr>
          <p:cNvPicPr>
            <a:picLocks noChangeAspect="1"/>
          </p:cNvPicPr>
          <p:nvPr/>
        </p:nvPicPr>
        <p:blipFill>
          <a:blip r:embed="rId4"/>
          <a:stretch>
            <a:fillRect/>
          </a:stretch>
        </p:blipFill>
        <p:spPr>
          <a:xfrm>
            <a:off x="11449258" y="5846617"/>
            <a:ext cx="247809" cy="706552"/>
          </a:xfrm>
          <a:prstGeom prst="rect">
            <a:avLst/>
          </a:prstGeom>
        </p:spPr>
      </p:pic>
    </p:spTree>
    <p:extLst>
      <p:ext uri="{BB962C8B-B14F-4D97-AF65-F5344CB8AC3E}">
        <p14:creationId xmlns:p14="http://schemas.microsoft.com/office/powerpoint/2010/main" val="2688942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F052FB-18DC-BC54-87F4-A7FC9CFAEA5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D1EC4C4F-651D-C2EF-9E85-7961F325EE36}"/>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rgbClr val="FFFFFF"/>
                </a:solidFill>
                <a:latin typeface="+mj-lt"/>
                <a:ea typeface="+mj-ea"/>
                <a:cs typeface="+mj-cs"/>
              </a:rPr>
              <a:t>Tegning 2. etg</a:t>
            </a:r>
          </a:p>
        </p:txBody>
      </p:sp>
      <p:pic>
        <p:nvPicPr>
          <p:cNvPr id="2" name="Bilde 1" descr="Et bilde som inneholder diagram, Rektangel, line, plan&#10;&#10;KI-generert innhold kan være feil.">
            <a:extLst>
              <a:ext uri="{FF2B5EF4-FFF2-40B4-BE49-F238E27FC236}">
                <a16:creationId xmlns:a16="http://schemas.microsoft.com/office/drawing/2014/main" id="{451015B8-CD75-88C9-246F-88578851E1FF}"/>
              </a:ext>
            </a:extLst>
          </p:cNvPr>
          <p:cNvPicPr>
            <a:picLocks noChangeAspect="1"/>
          </p:cNvPicPr>
          <p:nvPr/>
        </p:nvPicPr>
        <p:blipFill>
          <a:blip r:embed="rId2"/>
          <a:srcRect l="11052" t="26128" r="10457" b="15813"/>
          <a:stretch/>
        </p:blipFill>
        <p:spPr>
          <a:xfrm>
            <a:off x="126961" y="1909434"/>
            <a:ext cx="10700406" cy="4452160"/>
          </a:xfrm>
          <a:prstGeom prst="rect">
            <a:avLst/>
          </a:prstGeom>
        </p:spPr>
      </p:pic>
      <p:sp>
        <p:nvSpPr>
          <p:cNvPr id="4" name="Rektangel 3">
            <a:extLst>
              <a:ext uri="{FF2B5EF4-FFF2-40B4-BE49-F238E27FC236}">
                <a16:creationId xmlns:a16="http://schemas.microsoft.com/office/drawing/2014/main" id="{D89CADC1-FC51-F892-B66C-6C5913A68B77}"/>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807CB1E7-E9C5-9192-1020-AA9B3BE64AEB}"/>
              </a:ext>
            </a:extLst>
          </p:cNvPr>
          <p:cNvPicPr>
            <a:picLocks noChangeAspect="1"/>
          </p:cNvPicPr>
          <p:nvPr/>
        </p:nvPicPr>
        <p:blipFill>
          <a:blip r:embed="rId3"/>
          <a:stretch>
            <a:fillRect/>
          </a:stretch>
        </p:blipFill>
        <p:spPr>
          <a:xfrm>
            <a:off x="11449258" y="5846618"/>
            <a:ext cx="247809" cy="706552"/>
          </a:xfrm>
          <a:prstGeom prst="rect">
            <a:avLst/>
          </a:prstGeom>
        </p:spPr>
      </p:pic>
    </p:spTree>
    <p:extLst>
      <p:ext uri="{BB962C8B-B14F-4D97-AF65-F5344CB8AC3E}">
        <p14:creationId xmlns:p14="http://schemas.microsoft.com/office/powerpoint/2010/main" val="3404566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30D040-73B2-20BB-D604-A9528003B9B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Sylinder 5">
            <a:extLst>
              <a:ext uri="{FF2B5EF4-FFF2-40B4-BE49-F238E27FC236}">
                <a16:creationId xmlns:a16="http://schemas.microsoft.com/office/drawing/2014/main" id="{380BB9F3-069D-BD72-250A-B2D73E6CDBD5}"/>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rgbClr val="FFFFFF"/>
                </a:solidFill>
                <a:latin typeface="+mj-lt"/>
                <a:ea typeface="+mj-ea"/>
                <a:cs typeface="+mj-cs"/>
              </a:rPr>
              <a:t>Tegning Lager</a:t>
            </a:r>
          </a:p>
        </p:txBody>
      </p:sp>
      <p:pic>
        <p:nvPicPr>
          <p:cNvPr id="3" name="Bilde 2" descr="Et bilde som inneholder diagram, Rektangel, skjermbilde, line&#10;&#10;KI-generert innhold kan være feil.">
            <a:extLst>
              <a:ext uri="{FF2B5EF4-FFF2-40B4-BE49-F238E27FC236}">
                <a16:creationId xmlns:a16="http://schemas.microsoft.com/office/drawing/2014/main" id="{340921CB-6195-50BA-CC24-4DF53D8486B0}"/>
              </a:ext>
            </a:extLst>
          </p:cNvPr>
          <p:cNvPicPr>
            <a:picLocks noChangeAspect="1"/>
          </p:cNvPicPr>
          <p:nvPr/>
        </p:nvPicPr>
        <p:blipFill>
          <a:blip r:embed="rId2"/>
          <a:srcRect l="10970" t="10611" r="10097" b="7443"/>
          <a:stretch/>
        </p:blipFill>
        <p:spPr>
          <a:xfrm>
            <a:off x="973904" y="1681206"/>
            <a:ext cx="8440061" cy="4928756"/>
          </a:xfrm>
          <a:prstGeom prst="rect">
            <a:avLst/>
          </a:prstGeom>
        </p:spPr>
      </p:pic>
      <p:sp>
        <p:nvSpPr>
          <p:cNvPr id="4" name="Rektangel 3">
            <a:extLst>
              <a:ext uri="{FF2B5EF4-FFF2-40B4-BE49-F238E27FC236}">
                <a16:creationId xmlns:a16="http://schemas.microsoft.com/office/drawing/2014/main" id="{E3908B9E-5FD7-111D-5127-C05FAE826031}"/>
              </a:ext>
            </a:extLst>
          </p:cNvPr>
          <p:cNvSpPr/>
          <p:nvPr/>
        </p:nvSpPr>
        <p:spPr>
          <a:xfrm>
            <a:off x="10954327" y="1"/>
            <a:ext cx="1237672"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438C7DA2-A235-B219-134B-5F3EC8C1EAB9}"/>
              </a:ext>
            </a:extLst>
          </p:cNvPr>
          <p:cNvPicPr>
            <a:picLocks noChangeAspect="1"/>
          </p:cNvPicPr>
          <p:nvPr/>
        </p:nvPicPr>
        <p:blipFill>
          <a:blip r:embed="rId3"/>
          <a:stretch>
            <a:fillRect/>
          </a:stretch>
        </p:blipFill>
        <p:spPr>
          <a:xfrm>
            <a:off x="11449258" y="5846618"/>
            <a:ext cx="247809" cy="706552"/>
          </a:xfrm>
          <a:prstGeom prst="rect">
            <a:avLst/>
          </a:prstGeom>
        </p:spPr>
      </p:pic>
    </p:spTree>
    <p:extLst>
      <p:ext uri="{BB962C8B-B14F-4D97-AF65-F5344CB8AC3E}">
        <p14:creationId xmlns:p14="http://schemas.microsoft.com/office/powerpoint/2010/main" val="4208502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F0C65-5C64-3475-9FE6-7CE9B35D5B06}"/>
            </a:ext>
          </a:extLst>
        </p:cNvPr>
        <p:cNvGrpSpPr/>
        <p:nvPr/>
      </p:nvGrpSpPr>
      <p:grpSpPr>
        <a:xfrm>
          <a:off x="0" y="0"/>
          <a:ext cx="0" cy="0"/>
          <a:chOff x="0" y="0"/>
          <a:chExt cx="0" cy="0"/>
        </a:xfrm>
      </p:grpSpPr>
      <p:pic>
        <p:nvPicPr>
          <p:cNvPr id="8" name="Bilde 7" descr="Et bilde som inneholder Font, skjermbilde, Grafikk, tekst&#10;&#10;Automatisk generert beskrivelse">
            <a:extLst>
              <a:ext uri="{FF2B5EF4-FFF2-40B4-BE49-F238E27FC236}">
                <a16:creationId xmlns:a16="http://schemas.microsoft.com/office/drawing/2014/main" id="{7FC11CC9-B5D6-B88D-7010-CAE23F049908}"/>
              </a:ext>
            </a:extLst>
          </p:cNvPr>
          <p:cNvPicPr>
            <a:picLocks noChangeAspect="1"/>
          </p:cNvPicPr>
          <p:nvPr/>
        </p:nvPicPr>
        <p:blipFill>
          <a:blip r:embed="rId2"/>
          <a:stretch>
            <a:fillRect/>
          </a:stretch>
        </p:blipFill>
        <p:spPr>
          <a:xfrm>
            <a:off x="378693" y="359034"/>
            <a:ext cx="2787648" cy="891337"/>
          </a:xfrm>
          <a:prstGeom prst="rect">
            <a:avLst/>
          </a:prstGeom>
        </p:spPr>
      </p:pic>
      <p:sp>
        <p:nvSpPr>
          <p:cNvPr id="9" name="TekstSylinder 8">
            <a:extLst>
              <a:ext uri="{FF2B5EF4-FFF2-40B4-BE49-F238E27FC236}">
                <a16:creationId xmlns:a16="http://schemas.microsoft.com/office/drawing/2014/main" id="{2AE3134C-FB2E-6B8C-D1DB-89FEA62E257E}"/>
              </a:ext>
            </a:extLst>
          </p:cNvPr>
          <p:cNvSpPr txBox="1"/>
          <p:nvPr/>
        </p:nvSpPr>
        <p:spPr>
          <a:xfrm>
            <a:off x="794329" y="1631028"/>
            <a:ext cx="5163126" cy="369332"/>
          </a:xfrm>
          <a:prstGeom prst="rect">
            <a:avLst/>
          </a:prstGeom>
          <a:noFill/>
        </p:spPr>
        <p:txBody>
          <a:bodyPr wrap="square" rtlCol="0">
            <a:spAutoFit/>
          </a:bodyPr>
          <a:lstStyle/>
          <a:p>
            <a:r>
              <a:rPr lang="nb-NO" dirty="0">
                <a:latin typeface="Georgia" panose="02040502050405020303" pitchFamily="18" charset="0"/>
              </a:rPr>
              <a:t>Hvitvaskingsregler</a:t>
            </a:r>
            <a:endParaRPr lang="nb-NO" dirty="0"/>
          </a:p>
        </p:txBody>
      </p:sp>
      <p:sp>
        <p:nvSpPr>
          <p:cNvPr id="10" name="TekstSylinder 9">
            <a:extLst>
              <a:ext uri="{FF2B5EF4-FFF2-40B4-BE49-F238E27FC236}">
                <a16:creationId xmlns:a16="http://schemas.microsoft.com/office/drawing/2014/main" id="{57B7B8F5-D5EB-3185-CFD4-5779407070A3}"/>
              </a:ext>
            </a:extLst>
          </p:cNvPr>
          <p:cNvSpPr txBox="1"/>
          <p:nvPr/>
        </p:nvSpPr>
        <p:spPr>
          <a:xfrm>
            <a:off x="794329" y="2383840"/>
            <a:ext cx="6456216" cy="3816429"/>
          </a:xfrm>
          <a:prstGeom prst="rect">
            <a:avLst/>
          </a:prstGeom>
          <a:noFill/>
        </p:spPr>
        <p:txBody>
          <a:bodyPr wrap="square" rtlCol="0">
            <a:spAutoFit/>
          </a:bodyPr>
          <a:lstStyle/>
          <a:p>
            <a:r>
              <a:rPr lang="nb-NO" sz="1100" dirty="0">
                <a:effectLst/>
                <a:latin typeface="Segoe UI Semilight" panose="020B0402040204020203" pitchFamily="34" charset="0"/>
                <a:cs typeface="Segoe UI Semilight" panose="020B0402040204020203" pitchFamily="34" charset="0"/>
              </a:rPr>
              <a:t>Legal er rapporteringspliktig etter Lov om tiltak mot hvitvasking og terrorfinansiering, «hvitvaskingsloven».</a:t>
            </a:r>
          </a:p>
          <a:p>
            <a:endParaRPr lang="nb-NO" sz="1100" dirty="0">
              <a:latin typeface="Segoe UI Semilight" panose="020B0402040204020203" pitchFamily="34" charset="0"/>
              <a:cs typeface="Segoe UI Semilight" panose="020B0402040204020203" pitchFamily="34" charset="0"/>
            </a:endParaRPr>
          </a:p>
          <a:p>
            <a:r>
              <a:rPr lang="nb-NO" sz="1100" dirty="0">
                <a:effectLst/>
                <a:latin typeface="Segoe UI Semilight" panose="020B0402040204020203" pitchFamily="34" charset="0"/>
                <a:cs typeface="Segoe UI Semilight" panose="020B0402040204020203" pitchFamily="34" charset="0"/>
              </a:rPr>
              <a:t>Vi er dermed forpliktet til å gjennomføre kundetiltak for både oppdragsgiver og leietager(e). Dette innebærer blant annet plikt til å gjøre tiltak for å få bekreftet identiteten til leietager og eventuelle «reelle rettighetshavere».</a:t>
            </a:r>
          </a:p>
          <a:p>
            <a:endParaRPr lang="nb-NO" sz="1100" dirty="0">
              <a:effectLst/>
              <a:latin typeface="Segoe UI Semilight" panose="020B0402040204020203" pitchFamily="34" charset="0"/>
              <a:cs typeface="Segoe UI Semilight" panose="020B0402040204020203" pitchFamily="34" charset="0"/>
            </a:endParaRPr>
          </a:p>
          <a:p>
            <a:r>
              <a:rPr lang="nb-NO" sz="1100" dirty="0">
                <a:effectLst/>
                <a:latin typeface="Segoe UI Semilight" panose="020B0402040204020203" pitchFamily="34" charset="0"/>
                <a:cs typeface="Segoe UI Semilight" panose="020B0402040204020203" pitchFamily="34" charset="0"/>
              </a:rPr>
              <a:t>Normalt skjer bekreftelse av en persons identitet ved fremvisning av gyldig legitimasjonsdokument («personlig fremmøte»), ved bruk av Bank-ID, eller ved fremleggelse av en bekreftet kopi av et legitimasjonsdokument.</a:t>
            </a:r>
          </a:p>
          <a:p>
            <a:endParaRPr lang="nb-NO" sz="1100" dirty="0">
              <a:effectLst/>
              <a:latin typeface="Segoe UI Semilight" panose="020B0402040204020203" pitchFamily="34" charset="0"/>
              <a:cs typeface="Segoe UI Semilight" panose="020B0402040204020203" pitchFamily="34" charset="0"/>
            </a:endParaRPr>
          </a:p>
          <a:p>
            <a:r>
              <a:rPr lang="nb-NO" sz="1100" dirty="0">
                <a:effectLst/>
                <a:latin typeface="Segoe UI Semilight" panose="020B0402040204020203" pitchFamily="34" charset="0"/>
                <a:cs typeface="Segoe UI Semilight" panose="020B0402040204020203" pitchFamily="34" charset="0"/>
              </a:rPr>
              <a:t>Dersom leietager er en juridisk person (AS, ANS, eller øvrige selskapsformer) må det foretas «egnede tiltak» for å kartlegge «reelle rettighetshavere».</a:t>
            </a:r>
          </a:p>
          <a:p>
            <a:endParaRPr lang="nb-NO" sz="1100" dirty="0">
              <a:effectLst/>
              <a:latin typeface="Segoe UI Semilight" panose="020B0402040204020203" pitchFamily="34" charset="0"/>
              <a:cs typeface="Segoe UI Semilight" panose="020B0402040204020203" pitchFamily="34" charset="0"/>
            </a:endParaRPr>
          </a:p>
          <a:p>
            <a:r>
              <a:rPr lang="nb-NO" sz="1100" dirty="0">
                <a:latin typeface="Segoe UI Semilight" panose="020B0402040204020203" pitchFamily="34" charset="0"/>
                <a:cs typeface="Segoe UI Semilight" panose="020B0402040204020203" pitchFamily="34" charset="0"/>
              </a:rPr>
              <a:t>Leietager </a:t>
            </a:r>
            <a:r>
              <a:rPr lang="nb-NO" sz="1100" dirty="0">
                <a:effectLst/>
                <a:latin typeface="Segoe UI Semilight" panose="020B0402040204020203" pitchFamily="34" charset="0"/>
                <a:cs typeface="Segoe UI Semilight" panose="020B0402040204020203" pitchFamily="34" charset="0"/>
              </a:rPr>
              <a:t>er forpliktet til å bidra til gjennomføring av de kundetiltak som initieres av Legal. Dersom leietager ikke bidrar til at vi får gjennomført tilfredsstillende kundetiltak, kan ikke Legal gjennomføre </a:t>
            </a:r>
            <a:r>
              <a:rPr lang="nb-NO" sz="1100" dirty="0">
                <a:latin typeface="Segoe UI Semilight" panose="020B0402040204020203" pitchFamily="34" charset="0"/>
                <a:cs typeface="Segoe UI Semilight" panose="020B0402040204020203" pitchFamily="34" charset="0"/>
              </a:rPr>
              <a:t>avtalen</a:t>
            </a:r>
            <a:r>
              <a:rPr lang="nb-NO" sz="1100" dirty="0">
                <a:effectLst/>
                <a:latin typeface="Segoe UI Semilight" panose="020B0402040204020203" pitchFamily="34" charset="0"/>
                <a:cs typeface="Segoe UI Semilight" panose="020B0402040204020203" pitchFamily="34" charset="0"/>
              </a:rPr>
              <a:t>, jf. hvitvaskingsloven § 21. </a:t>
            </a:r>
          </a:p>
          <a:p>
            <a:endParaRPr lang="nb-NO" sz="1100" dirty="0">
              <a:latin typeface="Segoe UI Semilight" panose="020B0402040204020203" pitchFamily="34" charset="0"/>
              <a:cs typeface="Segoe UI Semilight" panose="020B0402040204020203" pitchFamily="34" charset="0"/>
            </a:endParaRPr>
          </a:p>
          <a:p>
            <a:r>
              <a:rPr lang="nb-NO" sz="1100" dirty="0">
                <a:effectLst/>
                <a:latin typeface="Segoe UI Semilight" panose="020B0402040204020203" pitchFamily="34" charset="0"/>
                <a:cs typeface="Segoe UI Semilight" panose="020B0402040204020203" pitchFamily="34" charset="0"/>
              </a:rPr>
              <a:t>Manglende bidrag til gjennomføring av tilfredsstillende kundetiltak er å betrakte som mislighold. Etter 30 dager anses misligholdet vesentlig. </a:t>
            </a:r>
          </a:p>
          <a:p>
            <a:endParaRPr lang="nb-NO" sz="1100" dirty="0">
              <a:effectLst/>
              <a:latin typeface="Segoe UI Semilight" panose="020B0402040204020203" pitchFamily="34" charset="0"/>
              <a:cs typeface="Segoe UI Semilight" panose="020B0402040204020203" pitchFamily="34" charset="0"/>
            </a:endParaRPr>
          </a:p>
          <a:p>
            <a:r>
              <a:rPr lang="nb-NO" sz="1100" dirty="0">
                <a:effectLst/>
                <a:latin typeface="Segoe UI Semilight" panose="020B0402040204020203" pitchFamily="34" charset="0"/>
                <a:cs typeface="Segoe UI Semilight" panose="020B0402040204020203" pitchFamily="34" charset="0"/>
              </a:rPr>
              <a:t>Vi fraskriver oss ethvert ansvar for eventuelle erstatningsrettslige kravsom følge av ovennevnte forhold.</a:t>
            </a:r>
            <a:r>
              <a:rPr lang="nb-NO" sz="1100" dirty="0">
                <a:effectLst/>
                <a:latin typeface="Helvetica" pitchFamily="2" charset="0"/>
              </a:rPr>
              <a:t> </a:t>
            </a:r>
          </a:p>
        </p:txBody>
      </p:sp>
      <p:sp>
        <p:nvSpPr>
          <p:cNvPr id="2" name="Rektangel 1">
            <a:extLst>
              <a:ext uri="{FF2B5EF4-FFF2-40B4-BE49-F238E27FC236}">
                <a16:creationId xmlns:a16="http://schemas.microsoft.com/office/drawing/2014/main" id="{CBC71C08-A7D8-56CD-A2BF-67BCE3C6DE58}"/>
              </a:ext>
            </a:extLst>
          </p:cNvPr>
          <p:cNvSpPr/>
          <p:nvPr/>
        </p:nvSpPr>
        <p:spPr>
          <a:xfrm>
            <a:off x="7980218" y="0"/>
            <a:ext cx="4211781" cy="6858000"/>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Rettvinklet trekant 2">
            <a:extLst>
              <a:ext uri="{FF2B5EF4-FFF2-40B4-BE49-F238E27FC236}">
                <a16:creationId xmlns:a16="http://schemas.microsoft.com/office/drawing/2014/main" id="{6617F457-6689-FDDC-1221-0A3FE974BC48}"/>
              </a:ext>
            </a:extLst>
          </p:cNvPr>
          <p:cNvSpPr/>
          <p:nvPr/>
        </p:nvSpPr>
        <p:spPr>
          <a:xfrm>
            <a:off x="7980219" y="0"/>
            <a:ext cx="2974108" cy="3740727"/>
          </a:xfrm>
          <a:prstGeom prst="rtTriangle">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3B9BDF4A-DE31-CD2E-41AE-28F023C18A0D}"/>
              </a:ext>
            </a:extLst>
          </p:cNvPr>
          <p:cNvSpPr/>
          <p:nvPr/>
        </p:nvSpPr>
        <p:spPr>
          <a:xfrm>
            <a:off x="10954326" y="1"/>
            <a:ext cx="1237673"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Font, Grafikk, symbol, logo&#10;&#10;Automatisk generert beskrivelse">
            <a:extLst>
              <a:ext uri="{FF2B5EF4-FFF2-40B4-BE49-F238E27FC236}">
                <a16:creationId xmlns:a16="http://schemas.microsoft.com/office/drawing/2014/main" id="{1FA54FEC-E8BA-95A3-C3BD-88A17BA3AFCB}"/>
              </a:ext>
            </a:extLst>
          </p:cNvPr>
          <p:cNvPicPr>
            <a:picLocks noChangeAspect="1"/>
          </p:cNvPicPr>
          <p:nvPr/>
        </p:nvPicPr>
        <p:blipFill>
          <a:blip r:embed="rId3"/>
          <a:stretch>
            <a:fillRect/>
          </a:stretch>
        </p:blipFill>
        <p:spPr>
          <a:xfrm>
            <a:off x="11449258" y="5846617"/>
            <a:ext cx="247809" cy="706552"/>
          </a:xfrm>
          <a:prstGeom prst="rect">
            <a:avLst/>
          </a:prstGeom>
        </p:spPr>
      </p:pic>
    </p:spTree>
    <p:extLst>
      <p:ext uri="{BB962C8B-B14F-4D97-AF65-F5344CB8AC3E}">
        <p14:creationId xmlns:p14="http://schemas.microsoft.com/office/powerpoint/2010/main" val="3116596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0FA15-C45E-B6B2-55E2-F499D5C193A4}"/>
            </a:ext>
          </a:extLst>
        </p:cNvPr>
        <p:cNvGrpSpPr/>
        <p:nvPr/>
      </p:nvGrpSpPr>
      <p:grpSpPr>
        <a:xfrm>
          <a:off x="0" y="0"/>
          <a:ext cx="0" cy="0"/>
          <a:chOff x="0" y="0"/>
          <a:chExt cx="0" cy="0"/>
        </a:xfrm>
      </p:grpSpPr>
      <p:pic>
        <p:nvPicPr>
          <p:cNvPr id="9" name="Bilde 8" descr="Et bilde som inneholder konstruksjon, vindu, utendørs, himmel&#10;&#10;Automatisk generert beskrivelse">
            <a:extLst>
              <a:ext uri="{FF2B5EF4-FFF2-40B4-BE49-F238E27FC236}">
                <a16:creationId xmlns:a16="http://schemas.microsoft.com/office/drawing/2014/main" id="{FF710F06-AD8A-1B23-A318-5E177724CB19}"/>
              </a:ext>
            </a:extLst>
          </p:cNvPr>
          <p:cNvPicPr>
            <a:picLocks noChangeAspect="1"/>
          </p:cNvPicPr>
          <p:nvPr/>
        </p:nvPicPr>
        <p:blipFill>
          <a:blip r:embed="rId3"/>
          <a:stretch>
            <a:fillRect/>
          </a:stretch>
        </p:blipFill>
        <p:spPr>
          <a:xfrm>
            <a:off x="3048001" y="1"/>
            <a:ext cx="9143999" cy="6857999"/>
          </a:xfrm>
          <a:prstGeom prst="rect">
            <a:avLst/>
          </a:prstGeom>
        </p:spPr>
      </p:pic>
      <p:sp>
        <p:nvSpPr>
          <p:cNvPr id="6" name="Rektangel 5">
            <a:extLst>
              <a:ext uri="{FF2B5EF4-FFF2-40B4-BE49-F238E27FC236}">
                <a16:creationId xmlns:a16="http://schemas.microsoft.com/office/drawing/2014/main" id="{5C93B91B-8E6D-E375-10CF-CA003B695356}"/>
              </a:ext>
            </a:extLst>
          </p:cNvPr>
          <p:cNvSpPr/>
          <p:nvPr/>
        </p:nvSpPr>
        <p:spPr>
          <a:xfrm>
            <a:off x="0" y="1"/>
            <a:ext cx="4230255" cy="6857999"/>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TekstSylinder 12">
            <a:extLst>
              <a:ext uri="{FF2B5EF4-FFF2-40B4-BE49-F238E27FC236}">
                <a16:creationId xmlns:a16="http://schemas.microsoft.com/office/drawing/2014/main" id="{79737E32-D862-EBB9-9D52-AAD9C7DF5DA7}"/>
              </a:ext>
            </a:extLst>
          </p:cNvPr>
          <p:cNvSpPr txBox="1"/>
          <p:nvPr/>
        </p:nvSpPr>
        <p:spPr>
          <a:xfrm>
            <a:off x="679825" y="4622994"/>
            <a:ext cx="2870604" cy="1723549"/>
          </a:xfrm>
          <a:prstGeom prst="rect">
            <a:avLst/>
          </a:prstGeom>
          <a:noFill/>
        </p:spPr>
        <p:txBody>
          <a:bodyPr wrap="square" rtlCol="0">
            <a:spAutoFit/>
          </a:bodyPr>
          <a:lstStyle/>
          <a:p>
            <a:pPr algn="ctr"/>
            <a:r>
              <a:rPr lang="nb-NO" sz="2000" b="1" dirty="0">
                <a:solidFill>
                  <a:schemeClr val="bg1">
                    <a:lumMod val="95000"/>
                  </a:schemeClr>
                </a:solidFill>
                <a:latin typeface="Segoe UI Semilight" panose="020B0402040204020203" pitchFamily="34" charset="0"/>
                <a:cs typeface="Segoe UI Semilight" panose="020B0402040204020203" pitchFamily="34" charset="0"/>
              </a:rPr>
              <a:t>Espen Skarbø</a:t>
            </a:r>
          </a:p>
          <a:p>
            <a:pPr algn="ctr"/>
            <a:r>
              <a:rPr lang="nb-NO" sz="1600" dirty="0">
                <a:solidFill>
                  <a:schemeClr val="bg1">
                    <a:lumMod val="95000"/>
                  </a:schemeClr>
                </a:solidFill>
                <a:latin typeface="Segoe UI Semilight" panose="020B0402040204020203" pitchFamily="34" charset="0"/>
                <a:cs typeface="Segoe UI Semilight" panose="020B0402040204020203" pitchFamily="34" charset="0"/>
              </a:rPr>
              <a:t>Eiendomsmegler MNEF</a:t>
            </a:r>
          </a:p>
          <a:p>
            <a:pPr algn="ctr"/>
            <a:r>
              <a:rPr lang="nb-NO" sz="1600" dirty="0">
                <a:solidFill>
                  <a:schemeClr val="bg1">
                    <a:lumMod val="95000"/>
                  </a:schemeClr>
                </a:solidFill>
                <a:latin typeface="Segoe UI Semilight" panose="020B0402040204020203" pitchFamily="34" charset="0"/>
                <a:cs typeface="Segoe UI Semilight" panose="020B0402040204020203" pitchFamily="34" charset="0"/>
              </a:rPr>
              <a:t>Avd. leder</a:t>
            </a:r>
          </a:p>
          <a:p>
            <a:pPr algn="ctr"/>
            <a:endParaRPr lang="nb-NO" sz="2000" dirty="0">
              <a:solidFill>
                <a:schemeClr val="bg1"/>
              </a:solidFill>
              <a:latin typeface="Segoe UI Semilight" panose="020B0402040204020203" pitchFamily="34" charset="0"/>
              <a:cs typeface="Segoe UI Semilight" panose="020B0402040204020203" pitchFamily="34" charset="0"/>
            </a:endParaRPr>
          </a:p>
          <a:p>
            <a:pPr algn="ctr"/>
            <a:r>
              <a:rPr lang="nb-NO" sz="1600" dirty="0" err="1">
                <a:solidFill>
                  <a:schemeClr val="bg1"/>
                </a:solidFill>
                <a:latin typeface="Segoe UI Semilight" panose="020B0402040204020203" pitchFamily="34" charset="0"/>
                <a:cs typeface="Segoe UI Semilight" panose="020B0402040204020203" pitchFamily="34" charset="0"/>
              </a:rPr>
              <a:t>Tlf</a:t>
            </a:r>
            <a:r>
              <a:rPr lang="nb-NO" sz="1600" dirty="0">
                <a:solidFill>
                  <a:schemeClr val="bg1"/>
                </a:solidFill>
                <a:latin typeface="Segoe UI Semilight" panose="020B0402040204020203" pitchFamily="34" charset="0"/>
                <a:cs typeface="Segoe UI Semilight" panose="020B0402040204020203" pitchFamily="34" charset="0"/>
              </a:rPr>
              <a:t>: 416 16 979</a:t>
            </a:r>
          </a:p>
          <a:p>
            <a:pPr algn="ctr"/>
            <a:r>
              <a:rPr lang="nb-NO" sz="1600" dirty="0" err="1">
                <a:solidFill>
                  <a:schemeClr val="bg1"/>
                </a:solidFill>
                <a:latin typeface="Segoe UI Semilight" panose="020B0402040204020203" pitchFamily="34" charset="0"/>
                <a:cs typeface="Segoe UI Semilight" panose="020B0402040204020203" pitchFamily="34" charset="0"/>
              </a:rPr>
              <a:t>espen@legaleigedom.no</a:t>
            </a:r>
            <a:endParaRPr lang="nb-NO" sz="1600" dirty="0">
              <a:solidFill>
                <a:schemeClr val="bg1"/>
              </a:solidFill>
              <a:latin typeface="Segoe UI Semilight" panose="020B0402040204020203" pitchFamily="34" charset="0"/>
              <a:cs typeface="Segoe UI Semilight" panose="020B0402040204020203" pitchFamily="34" charset="0"/>
            </a:endParaRPr>
          </a:p>
        </p:txBody>
      </p:sp>
      <p:sp>
        <p:nvSpPr>
          <p:cNvPr id="2" name="Rektangel 1">
            <a:extLst>
              <a:ext uri="{FF2B5EF4-FFF2-40B4-BE49-F238E27FC236}">
                <a16:creationId xmlns:a16="http://schemas.microsoft.com/office/drawing/2014/main" id="{1E22088A-7F84-70A8-6ACD-1559700C414D}"/>
              </a:ext>
            </a:extLst>
          </p:cNvPr>
          <p:cNvSpPr/>
          <p:nvPr/>
        </p:nvSpPr>
        <p:spPr>
          <a:xfrm>
            <a:off x="4230254" y="5181600"/>
            <a:ext cx="7961745" cy="16764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118C52FC-C2F9-E43E-E026-48568CDD89B5}"/>
              </a:ext>
            </a:extLst>
          </p:cNvPr>
          <p:cNvPicPr>
            <a:picLocks noChangeAspect="1"/>
          </p:cNvPicPr>
          <p:nvPr/>
        </p:nvPicPr>
        <p:blipFill>
          <a:blip r:embed="rId4"/>
          <a:srcRect l="17997" t="-2646" r="11911" b="24648"/>
          <a:stretch/>
        </p:blipFill>
        <p:spPr>
          <a:xfrm>
            <a:off x="1247586" y="1932516"/>
            <a:ext cx="1956753" cy="2177474"/>
          </a:xfrm>
          <a:prstGeom prst="rect">
            <a:avLst/>
          </a:prstGeom>
        </p:spPr>
      </p:pic>
      <p:pic>
        <p:nvPicPr>
          <p:cNvPr id="15" name="Bilde 14" descr="Et bilde som inneholder tekst, Font, skjermbilde, logo&#10;&#10;Automatisk generert beskrivelse">
            <a:extLst>
              <a:ext uri="{FF2B5EF4-FFF2-40B4-BE49-F238E27FC236}">
                <a16:creationId xmlns:a16="http://schemas.microsoft.com/office/drawing/2014/main" id="{9629781E-BB8E-3264-035C-410703E7857D}"/>
              </a:ext>
            </a:extLst>
          </p:cNvPr>
          <p:cNvPicPr>
            <a:picLocks noChangeAspect="1"/>
          </p:cNvPicPr>
          <p:nvPr/>
        </p:nvPicPr>
        <p:blipFill>
          <a:blip r:embed="rId5"/>
          <a:stretch>
            <a:fillRect/>
          </a:stretch>
        </p:blipFill>
        <p:spPr>
          <a:xfrm>
            <a:off x="4230254" y="5222106"/>
            <a:ext cx="2775889" cy="1635893"/>
          </a:xfrm>
          <a:prstGeom prst="rect">
            <a:avLst/>
          </a:prstGeom>
        </p:spPr>
      </p:pic>
      <p:sp>
        <p:nvSpPr>
          <p:cNvPr id="16" name="TekstSylinder 15">
            <a:extLst>
              <a:ext uri="{FF2B5EF4-FFF2-40B4-BE49-F238E27FC236}">
                <a16:creationId xmlns:a16="http://schemas.microsoft.com/office/drawing/2014/main" id="{9DF0FEB4-08C4-9040-DF84-CDDE84DEFD7A}"/>
              </a:ext>
            </a:extLst>
          </p:cNvPr>
          <p:cNvSpPr txBox="1"/>
          <p:nvPr/>
        </p:nvSpPr>
        <p:spPr>
          <a:xfrm>
            <a:off x="7166827" y="5832080"/>
            <a:ext cx="4414982" cy="523220"/>
          </a:xfrm>
          <a:prstGeom prst="rect">
            <a:avLst/>
          </a:prstGeom>
          <a:noFill/>
        </p:spPr>
        <p:txBody>
          <a:bodyPr wrap="square" rtlCol="0">
            <a:spAutoFit/>
          </a:bodyPr>
          <a:lstStyle/>
          <a:p>
            <a:pPr algn="ctr"/>
            <a:r>
              <a:rPr lang="nb-NO" sz="1400" dirty="0">
                <a:solidFill>
                  <a:schemeClr val="bg1">
                    <a:lumMod val="95000"/>
                  </a:schemeClr>
                </a:solidFill>
                <a:latin typeface="Segoe UI Semilight" panose="020B0402040204020203" pitchFamily="34" charset="0"/>
                <a:cs typeface="Segoe UI Semilight" panose="020B0402040204020203" pitchFamily="34" charset="0"/>
              </a:rPr>
              <a:t>Besøksadresse: </a:t>
            </a:r>
            <a:r>
              <a:rPr lang="nb-NO" sz="1400" dirty="0" err="1">
                <a:solidFill>
                  <a:schemeClr val="bg1">
                    <a:lumMod val="95000"/>
                  </a:schemeClr>
                </a:solidFill>
                <a:latin typeface="Segoe UI Semilight" panose="020B0402040204020203" pitchFamily="34" charset="0"/>
                <a:cs typeface="Segoe UI Semilight" panose="020B0402040204020203" pitchFamily="34" charset="0"/>
              </a:rPr>
              <a:t>Notenesgata</a:t>
            </a:r>
            <a:r>
              <a:rPr lang="nb-NO" sz="1400" dirty="0">
                <a:solidFill>
                  <a:schemeClr val="bg1">
                    <a:lumMod val="95000"/>
                  </a:schemeClr>
                </a:solidFill>
                <a:latin typeface="Segoe UI Semilight" panose="020B0402040204020203" pitchFamily="34" charset="0"/>
                <a:cs typeface="Segoe UI Semilight" panose="020B0402040204020203" pitchFamily="34" charset="0"/>
              </a:rPr>
              <a:t> 12, 6002 Ålesund</a:t>
            </a:r>
          </a:p>
          <a:p>
            <a:pPr algn="ctr"/>
            <a:r>
              <a:rPr lang="nb-NO" sz="1400" dirty="0" err="1">
                <a:solidFill>
                  <a:schemeClr val="bg1">
                    <a:lumMod val="95000"/>
                  </a:schemeClr>
                </a:solidFill>
                <a:latin typeface="Segoe UI Semilight" panose="020B0402040204020203" pitchFamily="34" charset="0"/>
                <a:cs typeface="Segoe UI Semilight" panose="020B0402040204020203" pitchFamily="34" charset="0"/>
              </a:rPr>
              <a:t>Org.nr</a:t>
            </a:r>
            <a:r>
              <a:rPr lang="nb-NO" sz="1400" dirty="0">
                <a:solidFill>
                  <a:schemeClr val="bg1">
                    <a:lumMod val="95000"/>
                  </a:schemeClr>
                </a:solidFill>
                <a:latin typeface="Segoe UI Semilight" panose="020B0402040204020203" pitchFamily="34" charset="0"/>
                <a:cs typeface="Segoe UI Semilight" panose="020B0402040204020203" pitchFamily="34" charset="0"/>
              </a:rPr>
              <a:t>: 927 305 593</a:t>
            </a:r>
          </a:p>
        </p:txBody>
      </p:sp>
    </p:spTree>
    <p:extLst>
      <p:ext uri="{BB962C8B-B14F-4D97-AF65-F5344CB8AC3E}">
        <p14:creationId xmlns:p14="http://schemas.microsoft.com/office/powerpoint/2010/main" val="2108491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4ABBB-99D0-2F88-B2BB-84EF65CA20FE}"/>
            </a:ext>
          </a:extLst>
        </p:cNvPr>
        <p:cNvGrpSpPr/>
        <p:nvPr/>
      </p:nvGrpSpPr>
      <p:grpSpPr>
        <a:xfrm>
          <a:off x="0" y="0"/>
          <a:ext cx="0" cy="0"/>
          <a:chOff x="0" y="0"/>
          <a:chExt cx="0" cy="0"/>
        </a:xfrm>
      </p:grpSpPr>
      <p:pic>
        <p:nvPicPr>
          <p:cNvPr id="8" name="Bilde 7" descr="Et bilde som inneholder Font, skjermbilde, Grafikk, tekst&#10;&#10;Automatisk generert beskrivelse">
            <a:extLst>
              <a:ext uri="{FF2B5EF4-FFF2-40B4-BE49-F238E27FC236}">
                <a16:creationId xmlns:a16="http://schemas.microsoft.com/office/drawing/2014/main" id="{8D36DDDE-F6C1-A4F3-BFDC-7D0F8346146C}"/>
              </a:ext>
            </a:extLst>
          </p:cNvPr>
          <p:cNvPicPr>
            <a:picLocks noChangeAspect="1"/>
          </p:cNvPicPr>
          <p:nvPr/>
        </p:nvPicPr>
        <p:blipFill>
          <a:blip r:embed="rId3"/>
          <a:stretch>
            <a:fillRect/>
          </a:stretch>
        </p:blipFill>
        <p:spPr>
          <a:xfrm>
            <a:off x="378693" y="359034"/>
            <a:ext cx="2787648" cy="891337"/>
          </a:xfrm>
          <a:prstGeom prst="rect">
            <a:avLst/>
          </a:prstGeom>
        </p:spPr>
      </p:pic>
      <p:sp>
        <p:nvSpPr>
          <p:cNvPr id="9" name="TekstSylinder 8">
            <a:extLst>
              <a:ext uri="{FF2B5EF4-FFF2-40B4-BE49-F238E27FC236}">
                <a16:creationId xmlns:a16="http://schemas.microsoft.com/office/drawing/2014/main" id="{B6B0B896-8F6C-3650-A722-05F3A9ADF084}"/>
              </a:ext>
            </a:extLst>
          </p:cNvPr>
          <p:cNvSpPr txBox="1"/>
          <p:nvPr/>
        </p:nvSpPr>
        <p:spPr>
          <a:xfrm>
            <a:off x="794329" y="1631028"/>
            <a:ext cx="5163126" cy="369332"/>
          </a:xfrm>
          <a:prstGeom prst="rect">
            <a:avLst/>
          </a:prstGeom>
          <a:noFill/>
        </p:spPr>
        <p:txBody>
          <a:bodyPr wrap="square" rtlCol="0">
            <a:spAutoFit/>
          </a:bodyPr>
          <a:lstStyle/>
          <a:p>
            <a:r>
              <a:rPr lang="nb-NO" dirty="0">
                <a:latin typeface="Georgia" panose="02040502050405020303" pitchFamily="18" charset="0"/>
              </a:rPr>
              <a:t>Nøkkelopplysninger og betingelser</a:t>
            </a:r>
            <a:endParaRPr lang="nb-NO" dirty="0"/>
          </a:p>
        </p:txBody>
      </p:sp>
      <p:sp>
        <p:nvSpPr>
          <p:cNvPr id="10" name="TekstSylinder 9">
            <a:extLst>
              <a:ext uri="{FF2B5EF4-FFF2-40B4-BE49-F238E27FC236}">
                <a16:creationId xmlns:a16="http://schemas.microsoft.com/office/drawing/2014/main" id="{FB2D9611-31D5-E46C-8ED3-B0E73E4FF3BC}"/>
              </a:ext>
            </a:extLst>
          </p:cNvPr>
          <p:cNvSpPr txBox="1"/>
          <p:nvPr/>
        </p:nvSpPr>
        <p:spPr>
          <a:xfrm>
            <a:off x="794329" y="2383840"/>
            <a:ext cx="5587998" cy="3647152"/>
          </a:xfrm>
          <a:prstGeom prst="rect">
            <a:avLst/>
          </a:prstGeom>
          <a:noFill/>
        </p:spPr>
        <p:txBody>
          <a:bodyPr wrap="square" rtlCol="0">
            <a:spAutoFit/>
          </a:bodyPr>
          <a:lstStyle/>
          <a:p>
            <a:r>
              <a:rPr lang="nb-NO" sz="1100" b="1" dirty="0">
                <a:effectLst/>
                <a:latin typeface="Segoe UI Semilight" panose="020B0402040204020203" pitchFamily="34" charset="0"/>
                <a:cs typeface="Segoe UI Semilight" panose="020B0402040204020203" pitchFamily="34" charset="0"/>
              </a:rPr>
              <a:t>Oppdragsnummer: </a:t>
            </a:r>
          </a:p>
          <a:p>
            <a:r>
              <a:rPr lang="nb-NO" sz="1100" dirty="0">
                <a:latin typeface="Segoe UI Semilight" panose="020B0402040204020203" pitchFamily="34" charset="0"/>
                <a:cs typeface="Segoe UI Semilight" panose="020B0402040204020203" pitchFamily="34" charset="0"/>
              </a:rPr>
              <a:t>48-0002/25</a:t>
            </a:r>
          </a:p>
          <a:p>
            <a:endParaRPr lang="nb-NO" sz="1100" dirty="0">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Oppdragsgiver/Utleier: </a:t>
            </a:r>
          </a:p>
          <a:p>
            <a:r>
              <a:rPr lang="nb-NO" sz="1100" dirty="0">
                <a:latin typeface="Segoe UI Semilight" panose="020B0402040204020203" pitchFamily="34" charset="0"/>
                <a:cs typeface="Segoe UI Semilight" panose="020B0402040204020203" pitchFamily="34" charset="0"/>
              </a:rPr>
              <a:t>Eiendommen er 100 % eiet av </a:t>
            </a:r>
            <a:r>
              <a:rPr lang="nb-NO" sz="1100" dirty="0" err="1">
                <a:latin typeface="Segoe UI Semilight" panose="020B0402040204020203" pitchFamily="34" charset="0"/>
                <a:cs typeface="Segoe UI Semilight" panose="020B0402040204020203" pitchFamily="34" charset="0"/>
              </a:rPr>
              <a:t>Porolon</a:t>
            </a:r>
            <a:r>
              <a:rPr lang="nb-NO" sz="1100" dirty="0">
                <a:latin typeface="Segoe UI Semilight" panose="020B0402040204020203" pitchFamily="34" charset="0"/>
                <a:cs typeface="Segoe UI Semilight" panose="020B0402040204020203" pitchFamily="34" charset="0"/>
              </a:rPr>
              <a:t> Eiendom AS (993 447 609)</a:t>
            </a:r>
            <a:endParaRPr lang="nb-NO" sz="1100" dirty="0">
              <a:effectLst/>
              <a:latin typeface="Segoe UI Semilight" panose="020B0402040204020203" pitchFamily="34" charset="0"/>
              <a:cs typeface="Segoe UI Semilight" panose="020B0402040204020203" pitchFamily="34" charset="0"/>
            </a:endParaRPr>
          </a:p>
          <a:p>
            <a:endParaRPr lang="nb-NO" sz="1100" dirty="0">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Matrikkel: </a:t>
            </a:r>
          </a:p>
          <a:p>
            <a:r>
              <a:rPr lang="nb-NO" sz="1100" dirty="0">
                <a:latin typeface="Segoe UI Semilight" panose="020B0402040204020203" pitchFamily="34" charset="0"/>
                <a:cs typeface="Segoe UI Semilight" panose="020B0402040204020203" pitchFamily="34" charset="0"/>
              </a:rPr>
              <a:t>Gnr. 17 Bnr. 267 i Ålesund kommune (1508)</a:t>
            </a:r>
          </a:p>
          <a:p>
            <a:endParaRPr lang="nb-NO" sz="1100" dirty="0">
              <a:effectLst/>
              <a:latin typeface="Segoe UI Semilight" panose="020B0402040204020203" pitchFamily="34" charset="0"/>
              <a:cs typeface="Segoe UI Semilight" panose="020B0402040204020203" pitchFamily="34" charset="0"/>
            </a:endParaRPr>
          </a:p>
          <a:p>
            <a:r>
              <a:rPr lang="nb-NO" sz="1100" b="1" dirty="0">
                <a:latin typeface="Segoe UI Semilight" panose="020B0402040204020203" pitchFamily="34" charset="0"/>
                <a:cs typeface="Segoe UI Semilight" panose="020B0402040204020203" pitchFamily="34" charset="0"/>
              </a:rPr>
              <a:t>Adresse: </a:t>
            </a:r>
          </a:p>
          <a:p>
            <a:r>
              <a:rPr lang="nb-NO" sz="1100" dirty="0">
                <a:effectLst/>
                <a:latin typeface="Segoe UI Semilight" panose="020B0402040204020203" pitchFamily="34" charset="0"/>
                <a:cs typeface="Segoe UI Semilight" panose="020B0402040204020203" pitchFamily="34" charset="0"/>
              </a:rPr>
              <a:t>Blindheim Industriveg 2E, 6020 Ålesund</a:t>
            </a:r>
          </a:p>
          <a:p>
            <a:endParaRPr lang="nb-NO" sz="1100" dirty="0">
              <a:effectLst/>
              <a:latin typeface="Segoe UI Semilight" panose="020B0402040204020203" pitchFamily="34" charset="0"/>
              <a:cs typeface="Segoe UI Semilight" panose="020B0402040204020203" pitchFamily="34" charset="0"/>
            </a:endParaRPr>
          </a:p>
          <a:p>
            <a:r>
              <a:rPr lang="nb-NO" sz="1100" b="1" dirty="0">
                <a:latin typeface="Segoe UI Semilight" panose="020B0402040204020203" pitchFamily="34" charset="0"/>
                <a:cs typeface="Segoe UI Semilight" panose="020B0402040204020203" pitchFamily="34" charset="0"/>
              </a:rPr>
              <a:t>Parkering:</a:t>
            </a:r>
          </a:p>
          <a:p>
            <a:r>
              <a:rPr lang="nb-NO" sz="1100" dirty="0">
                <a:latin typeface="Segoe UI Semilight" panose="020B0402040204020203" pitchFamily="34" charset="0"/>
                <a:cs typeface="Segoe UI Semilight" panose="020B0402040204020203" pitchFamily="34" charset="0"/>
              </a:rPr>
              <a:t>Medfølgende parkeringsplasser</a:t>
            </a:r>
            <a:r>
              <a:rPr lang="nb-NO" sz="1100" dirty="0">
                <a:effectLst/>
                <a:latin typeface="Segoe UI Semilight" panose="020B0402040204020203" pitchFamily="34" charset="0"/>
                <a:cs typeface="Segoe UI Semilight" panose="020B0402040204020203" pitchFamily="34" charset="0"/>
              </a:rPr>
              <a:t> tilvises etter </a:t>
            </a:r>
            <a:r>
              <a:rPr lang="nb-NO" sz="1100" dirty="0">
                <a:latin typeface="Segoe UI Semilight" panose="020B0402040204020203" pitchFamily="34" charset="0"/>
                <a:cs typeface="Segoe UI Semilight" panose="020B0402040204020203" pitchFamily="34" charset="0"/>
              </a:rPr>
              <a:t>nærmere avtale med utleier. </a:t>
            </a:r>
          </a:p>
          <a:p>
            <a:endParaRPr lang="nb-NO" sz="1100" dirty="0">
              <a:effectLst/>
              <a:latin typeface="Segoe UI Semilight" panose="020B0402040204020203" pitchFamily="34" charset="0"/>
              <a:cs typeface="Segoe UI Semilight" panose="020B0402040204020203" pitchFamily="34" charset="0"/>
            </a:endParaRPr>
          </a:p>
          <a:p>
            <a:r>
              <a:rPr lang="nb-NO" sz="1100" b="1" dirty="0">
                <a:latin typeface="Segoe UI Semilight" panose="020B0402040204020203" pitchFamily="34" charset="0"/>
                <a:cs typeface="Segoe UI Semilight" panose="020B0402040204020203" pitchFamily="34" charset="0"/>
              </a:rPr>
              <a:t>Overtagelse: </a:t>
            </a:r>
            <a:endParaRPr lang="nb-NO" sz="1100" b="1" dirty="0">
              <a:effectLst/>
              <a:latin typeface="Segoe UI Semilight" panose="020B0402040204020203" pitchFamily="34" charset="0"/>
              <a:cs typeface="Segoe UI Semilight" panose="020B0402040204020203" pitchFamily="34" charset="0"/>
            </a:endParaRPr>
          </a:p>
          <a:p>
            <a:r>
              <a:rPr lang="nb-NO" sz="1100" dirty="0">
                <a:effectLst/>
                <a:latin typeface="Segoe UI Semilight" panose="020B0402040204020203" pitchFamily="34" charset="0"/>
                <a:cs typeface="Segoe UI Semilight" panose="020B0402040204020203" pitchFamily="34" charset="0"/>
              </a:rPr>
              <a:t>Lokalene står ledige for øyeblikket. Overtagelse etter nærmere avtale. </a:t>
            </a:r>
          </a:p>
          <a:p>
            <a:endParaRPr lang="nb-NO" sz="1100" dirty="0">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Fremleie: </a:t>
            </a:r>
          </a:p>
          <a:p>
            <a:r>
              <a:rPr lang="nb-NO" sz="1100" dirty="0">
                <a:effectLst/>
                <a:latin typeface="Segoe UI Semilight" panose="020B0402040204020203" pitchFamily="34" charset="0"/>
                <a:cs typeface="Segoe UI Semilight" panose="020B0402040204020203" pitchFamily="34" charset="0"/>
              </a:rPr>
              <a:t>Fremleie av objektet, helt eller delvis, må ikke finne sted uten utleiers skriftlige forhåndssamtykke. Samtykke kan ikke nektes uten saklig grunn.</a:t>
            </a:r>
          </a:p>
        </p:txBody>
      </p:sp>
      <p:sp>
        <p:nvSpPr>
          <p:cNvPr id="2" name="Rektangel 1">
            <a:extLst>
              <a:ext uri="{FF2B5EF4-FFF2-40B4-BE49-F238E27FC236}">
                <a16:creationId xmlns:a16="http://schemas.microsoft.com/office/drawing/2014/main" id="{67A1BF48-AC2A-9F09-5401-CC8F40EEBCAE}"/>
              </a:ext>
            </a:extLst>
          </p:cNvPr>
          <p:cNvSpPr/>
          <p:nvPr/>
        </p:nvSpPr>
        <p:spPr>
          <a:xfrm>
            <a:off x="7980218" y="0"/>
            <a:ext cx="4211781" cy="6858000"/>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Rettvinklet trekant 2">
            <a:extLst>
              <a:ext uri="{FF2B5EF4-FFF2-40B4-BE49-F238E27FC236}">
                <a16:creationId xmlns:a16="http://schemas.microsoft.com/office/drawing/2014/main" id="{EC997F4F-6418-C4BC-6E20-92EE8723661A}"/>
              </a:ext>
            </a:extLst>
          </p:cNvPr>
          <p:cNvSpPr/>
          <p:nvPr/>
        </p:nvSpPr>
        <p:spPr>
          <a:xfrm>
            <a:off x="7980219" y="0"/>
            <a:ext cx="2974108" cy="3740727"/>
          </a:xfrm>
          <a:prstGeom prst="rtTriangle">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6B04E0C3-FCC5-1E38-DD00-03FCAD0570E7}"/>
              </a:ext>
            </a:extLst>
          </p:cNvPr>
          <p:cNvSpPr/>
          <p:nvPr/>
        </p:nvSpPr>
        <p:spPr>
          <a:xfrm>
            <a:off x="10954326" y="1"/>
            <a:ext cx="1237673"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EE271988-C308-C81B-28D0-92FEE5E1EEB0}"/>
              </a:ext>
            </a:extLst>
          </p:cNvPr>
          <p:cNvPicPr>
            <a:picLocks noChangeAspect="1"/>
          </p:cNvPicPr>
          <p:nvPr/>
        </p:nvPicPr>
        <p:blipFill>
          <a:blip r:embed="rId4"/>
          <a:stretch>
            <a:fillRect/>
          </a:stretch>
        </p:blipFill>
        <p:spPr>
          <a:xfrm>
            <a:off x="11449258" y="5846617"/>
            <a:ext cx="247809" cy="706552"/>
          </a:xfrm>
          <a:prstGeom prst="rect">
            <a:avLst/>
          </a:prstGeom>
        </p:spPr>
      </p:pic>
    </p:spTree>
    <p:extLst>
      <p:ext uri="{BB962C8B-B14F-4D97-AF65-F5344CB8AC3E}">
        <p14:creationId xmlns:p14="http://schemas.microsoft.com/office/powerpoint/2010/main" val="1734244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3DC40-9E97-07C5-C34C-E0A2626B6C62}"/>
            </a:ext>
          </a:extLst>
        </p:cNvPr>
        <p:cNvGrpSpPr/>
        <p:nvPr/>
      </p:nvGrpSpPr>
      <p:grpSpPr>
        <a:xfrm>
          <a:off x="0" y="0"/>
          <a:ext cx="0" cy="0"/>
          <a:chOff x="0" y="0"/>
          <a:chExt cx="0" cy="0"/>
        </a:xfrm>
      </p:grpSpPr>
      <p:pic>
        <p:nvPicPr>
          <p:cNvPr id="8" name="Bilde 7" descr="Et bilde som inneholder Font, skjermbilde, Grafikk, tekst&#10;&#10;Automatisk generert beskrivelse">
            <a:extLst>
              <a:ext uri="{FF2B5EF4-FFF2-40B4-BE49-F238E27FC236}">
                <a16:creationId xmlns:a16="http://schemas.microsoft.com/office/drawing/2014/main" id="{C5090FBC-225C-CDE1-F20E-7F7C11B803C3}"/>
              </a:ext>
            </a:extLst>
          </p:cNvPr>
          <p:cNvPicPr>
            <a:picLocks noChangeAspect="1"/>
          </p:cNvPicPr>
          <p:nvPr/>
        </p:nvPicPr>
        <p:blipFill>
          <a:blip r:embed="rId2"/>
          <a:stretch>
            <a:fillRect/>
          </a:stretch>
        </p:blipFill>
        <p:spPr>
          <a:xfrm>
            <a:off x="378693" y="359034"/>
            <a:ext cx="2787648" cy="891337"/>
          </a:xfrm>
          <a:prstGeom prst="rect">
            <a:avLst/>
          </a:prstGeom>
        </p:spPr>
      </p:pic>
      <p:sp>
        <p:nvSpPr>
          <p:cNvPr id="9" name="TekstSylinder 8">
            <a:extLst>
              <a:ext uri="{FF2B5EF4-FFF2-40B4-BE49-F238E27FC236}">
                <a16:creationId xmlns:a16="http://schemas.microsoft.com/office/drawing/2014/main" id="{9DBB7DD2-3686-41AF-5329-3CBC183DBC44}"/>
              </a:ext>
            </a:extLst>
          </p:cNvPr>
          <p:cNvSpPr txBox="1"/>
          <p:nvPr/>
        </p:nvSpPr>
        <p:spPr>
          <a:xfrm>
            <a:off x="794329" y="1631028"/>
            <a:ext cx="5163126" cy="369332"/>
          </a:xfrm>
          <a:prstGeom prst="rect">
            <a:avLst/>
          </a:prstGeom>
          <a:noFill/>
        </p:spPr>
        <p:txBody>
          <a:bodyPr wrap="square" rtlCol="0">
            <a:spAutoFit/>
          </a:bodyPr>
          <a:lstStyle/>
          <a:p>
            <a:r>
              <a:rPr lang="nb-NO" dirty="0">
                <a:latin typeface="Georgia" panose="02040502050405020303" pitchFamily="18" charset="0"/>
              </a:rPr>
              <a:t>Nøkkelopplysninger og betingelser</a:t>
            </a:r>
            <a:endParaRPr lang="nb-NO" dirty="0"/>
          </a:p>
        </p:txBody>
      </p:sp>
      <p:sp>
        <p:nvSpPr>
          <p:cNvPr id="10" name="TekstSylinder 9">
            <a:extLst>
              <a:ext uri="{FF2B5EF4-FFF2-40B4-BE49-F238E27FC236}">
                <a16:creationId xmlns:a16="http://schemas.microsoft.com/office/drawing/2014/main" id="{D1C2870D-D06B-256D-B631-4FCC78A7D627}"/>
              </a:ext>
            </a:extLst>
          </p:cNvPr>
          <p:cNvSpPr txBox="1"/>
          <p:nvPr/>
        </p:nvSpPr>
        <p:spPr>
          <a:xfrm>
            <a:off x="794328" y="2383840"/>
            <a:ext cx="6621539" cy="3308598"/>
          </a:xfrm>
          <a:prstGeom prst="rect">
            <a:avLst/>
          </a:prstGeom>
          <a:noFill/>
        </p:spPr>
        <p:txBody>
          <a:bodyPr wrap="square" rtlCol="0">
            <a:spAutoFit/>
          </a:bodyPr>
          <a:lstStyle/>
          <a:p>
            <a:r>
              <a:rPr lang="nb-NO" sz="1100" b="1" dirty="0">
                <a:effectLst/>
                <a:latin typeface="Segoe UI Semilight" panose="020B0402040204020203" pitchFamily="34" charset="0"/>
                <a:cs typeface="Segoe UI Semilight" panose="020B0402040204020203" pitchFamily="34" charset="0"/>
              </a:rPr>
              <a:t>Lokalenes tilstand:</a:t>
            </a:r>
          </a:p>
          <a:p>
            <a:r>
              <a:rPr lang="nb-NO" sz="1100" dirty="0">
                <a:solidFill>
                  <a:srgbClr val="0A0A0A"/>
                </a:solidFill>
                <a:effectLst/>
                <a:latin typeface="Segoe UI Semilight" panose="020B0402040204020203" pitchFamily="34" charset="0"/>
                <a:cs typeface="Segoe UI Semilight" panose="020B0402040204020203" pitchFamily="34" charset="0"/>
              </a:rPr>
              <a:t>Bygningen er oppført i hovedsak etter byggetidspunktenes normale stedlige byggeskikk. Oppgraderinger i kontordel (i hovedsak fra 2021), holder fortsatt høy standard innvendig. </a:t>
            </a:r>
          </a:p>
          <a:p>
            <a:endParaRPr lang="nb-NO" sz="1100" dirty="0">
              <a:solidFill>
                <a:srgbClr val="0A0A0A"/>
              </a:solidFill>
              <a:latin typeface="Segoe UI Semilight" panose="020B0402040204020203" pitchFamily="34" charset="0"/>
              <a:cs typeface="Segoe UI Semilight" panose="020B0402040204020203" pitchFamily="34" charset="0"/>
            </a:endParaRPr>
          </a:p>
          <a:p>
            <a:r>
              <a:rPr lang="nb-NO" sz="1100" dirty="0" err="1">
                <a:solidFill>
                  <a:srgbClr val="0A0A0A"/>
                </a:solidFill>
                <a:effectLst/>
                <a:latin typeface="Segoe UI Semilight" panose="020B0402040204020203" pitchFamily="34" charset="0"/>
                <a:cs typeface="Segoe UI Semilight" panose="020B0402040204020203" pitchFamily="34" charset="0"/>
              </a:rPr>
              <a:t>Innerveggskonstruksjon</a:t>
            </a:r>
            <a:r>
              <a:rPr lang="nb-NO" sz="1100" dirty="0">
                <a:solidFill>
                  <a:srgbClr val="0A0A0A"/>
                </a:solidFill>
                <a:effectLst/>
                <a:latin typeface="Segoe UI Semilight" panose="020B0402040204020203" pitchFamily="34" charset="0"/>
                <a:cs typeface="Segoe UI Semilight" panose="020B0402040204020203" pitchFamily="34" charset="0"/>
              </a:rPr>
              <a:t>: I hovedsak lett bindingsverk, platekledd/malt. </a:t>
            </a:r>
          </a:p>
          <a:p>
            <a:r>
              <a:rPr lang="nb-NO" sz="1100" dirty="0">
                <a:solidFill>
                  <a:srgbClr val="0A0A0A"/>
                </a:solidFill>
                <a:effectLst/>
                <a:latin typeface="Segoe UI Semilight" panose="020B0402040204020203" pitchFamily="34" charset="0"/>
                <a:cs typeface="Segoe UI Semilight" panose="020B0402040204020203" pitchFamily="34" charset="0"/>
              </a:rPr>
              <a:t>Innvendige overflater: Gulvflater med varierende malt betong, </a:t>
            </a:r>
            <a:r>
              <a:rPr lang="nb-NO" sz="1100" dirty="0" err="1">
                <a:solidFill>
                  <a:srgbClr val="0A0A0A"/>
                </a:solidFill>
                <a:effectLst/>
                <a:latin typeface="Segoe UI Semilight" panose="020B0402040204020203" pitchFamily="34" charset="0"/>
                <a:cs typeface="Segoe UI Semilight" panose="020B0402040204020203" pitchFamily="34" charset="0"/>
              </a:rPr>
              <a:t>epoxymaling</a:t>
            </a:r>
            <a:r>
              <a:rPr lang="nb-NO" sz="1100" dirty="0">
                <a:solidFill>
                  <a:srgbClr val="0A0A0A"/>
                </a:solidFill>
                <a:effectLst/>
                <a:latin typeface="Segoe UI Semilight" panose="020B0402040204020203" pitchFamily="34" charset="0"/>
                <a:cs typeface="Segoe UI Semilight" panose="020B0402040204020203" pitchFamily="34" charset="0"/>
              </a:rPr>
              <a:t> og banebelegg/vinyl/laminat/flis. Våtrom har </a:t>
            </a:r>
            <a:r>
              <a:rPr lang="nb-NO" sz="1100" dirty="0" err="1">
                <a:solidFill>
                  <a:srgbClr val="0A0A0A"/>
                </a:solidFill>
                <a:effectLst/>
                <a:latin typeface="Segoe UI Semilight" panose="020B0402040204020203" pitchFamily="34" charset="0"/>
                <a:cs typeface="Segoe UI Semilight" panose="020B0402040204020203" pitchFamily="34" charset="0"/>
              </a:rPr>
              <a:t>tildels</a:t>
            </a:r>
            <a:r>
              <a:rPr lang="nb-NO" sz="1100" dirty="0">
                <a:solidFill>
                  <a:srgbClr val="0A0A0A"/>
                </a:solidFill>
                <a:effectLst/>
                <a:latin typeface="Segoe UI Semilight" panose="020B0402040204020203" pitchFamily="34" charset="0"/>
                <a:cs typeface="Segoe UI Semilight" panose="020B0402040204020203" pitchFamily="34" charset="0"/>
              </a:rPr>
              <a:t> gulvflater av keramisk flis. Veggflater i hovedsak med malte plater, dels systemvegger med glass i kontorer. Himlinger i kontorarealer dels av type systemhimling, plater opphengt i T-profiler. Lyddempende akustikkplater i deler av kontorarealene. </a:t>
            </a:r>
          </a:p>
          <a:p>
            <a:r>
              <a:rPr lang="nb-NO" sz="1100" dirty="0">
                <a:solidFill>
                  <a:srgbClr val="0A0A0A"/>
                </a:solidFill>
                <a:effectLst/>
                <a:latin typeface="Segoe UI Semilight" panose="020B0402040204020203" pitchFamily="34" charset="0"/>
                <a:cs typeface="Segoe UI Semilight" panose="020B0402040204020203" pitchFamily="34" charset="0"/>
              </a:rPr>
              <a:t>Annen fast innredning: Spiserom/pauserom med tilhørende kjøkkeninnredning.</a:t>
            </a:r>
            <a:endParaRPr lang="nb-NO" sz="1100" dirty="0">
              <a:latin typeface="Segoe UI Semilight" panose="020B0402040204020203" pitchFamily="34" charset="0"/>
              <a:cs typeface="Segoe UI Semilight" panose="020B0402040204020203" pitchFamily="34" charset="0"/>
            </a:endParaRPr>
          </a:p>
          <a:p>
            <a:endParaRPr lang="nb-NO" sz="1100" dirty="0">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Ventilasjon: </a:t>
            </a:r>
            <a:endParaRPr lang="nb-NO" sz="1100" dirty="0">
              <a:effectLst/>
              <a:latin typeface="Segoe UI Semilight" panose="020B0402040204020203" pitchFamily="34" charset="0"/>
              <a:cs typeface="Segoe UI Semilight" panose="020B0402040204020203" pitchFamily="34" charset="0"/>
            </a:endParaRPr>
          </a:p>
          <a:p>
            <a:r>
              <a:rPr lang="nb-NO" sz="1100" dirty="0">
                <a:solidFill>
                  <a:srgbClr val="0A0A0A"/>
                </a:solidFill>
                <a:effectLst/>
                <a:latin typeface="Segoe UI Semilight" panose="020B0402040204020203" pitchFamily="34" charset="0"/>
                <a:cs typeface="Segoe UI Semilight" panose="020B0402040204020203" pitchFamily="34" charset="0"/>
              </a:rPr>
              <a:t>Bruksenheten har eget ventilasjonsanlegg til kontorer og møterom som leverer varme til ca. 8 grader utetemperatur. Da starter el-anlegget med </a:t>
            </a:r>
            <a:r>
              <a:rPr lang="nb-NO" sz="1100" dirty="0" err="1">
                <a:solidFill>
                  <a:srgbClr val="0A0A0A"/>
                </a:solidFill>
                <a:effectLst/>
                <a:latin typeface="Segoe UI Semilight" panose="020B0402040204020203" pitchFamily="34" charset="0"/>
                <a:cs typeface="Segoe UI Semilight" panose="020B0402040204020203" pitchFamily="34" charset="0"/>
              </a:rPr>
              <a:t>vannvarme</a:t>
            </a:r>
            <a:r>
              <a:rPr lang="nb-NO" sz="1100" dirty="0">
                <a:solidFill>
                  <a:srgbClr val="0A0A0A"/>
                </a:solidFill>
                <a:effectLst/>
                <a:latin typeface="Segoe UI Semilight" panose="020B0402040204020203" pitchFamily="34" charset="0"/>
                <a:cs typeface="Segoe UI Semilight" panose="020B0402040204020203" pitchFamily="34" charset="0"/>
              </a:rPr>
              <a:t> til panelovner på kontorene og vifter på lagerhallen. Leietagere Lindseth Transport og Hjelvik Betongservice mot nord i bygget, har om ønskelig tilgang til </a:t>
            </a:r>
            <a:r>
              <a:rPr lang="nb-NO" sz="1100" dirty="0" err="1">
                <a:solidFill>
                  <a:srgbClr val="0A0A0A"/>
                </a:solidFill>
                <a:effectLst/>
                <a:latin typeface="Segoe UI Semilight" panose="020B0402040204020203" pitchFamily="34" charset="0"/>
                <a:cs typeface="Segoe UI Semilight" panose="020B0402040204020203" pitchFamily="34" charset="0"/>
              </a:rPr>
              <a:t>vannvarme</a:t>
            </a:r>
            <a:r>
              <a:rPr lang="nb-NO" sz="1100" dirty="0">
                <a:solidFill>
                  <a:srgbClr val="0A0A0A"/>
                </a:solidFill>
                <a:effectLst/>
                <a:latin typeface="Segoe UI Semilight" panose="020B0402040204020203" pitchFamily="34" charset="0"/>
                <a:cs typeface="Segoe UI Semilight" panose="020B0402040204020203" pitchFamily="34" charset="0"/>
              </a:rPr>
              <a:t> fra samme bruksenhet via vifter i hall, men disse er for tiden utkoplet siden de kun bruker lokalene som </a:t>
            </a:r>
            <a:r>
              <a:rPr lang="nb-NO" sz="1100" dirty="0" err="1">
                <a:solidFill>
                  <a:srgbClr val="0A0A0A"/>
                </a:solidFill>
                <a:effectLst/>
                <a:latin typeface="Segoe UI Semilight" panose="020B0402040204020203" pitchFamily="34" charset="0"/>
                <a:cs typeface="Segoe UI Semilight" panose="020B0402040204020203" pitchFamily="34" charset="0"/>
              </a:rPr>
              <a:t>kaldtlager</a:t>
            </a:r>
            <a:r>
              <a:rPr lang="nb-NO" sz="1100" dirty="0">
                <a:solidFill>
                  <a:srgbClr val="0A0A0A"/>
                </a:solidFill>
                <a:effectLst/>
                <a:latin typeface="Segoe UI Semilight" panose="020B0402040204020203" pitchFamily="34" charset="0"/>
                <a:cs typeface="Segoe UI Semilight" panose="020B0402040204020203" pitchFamily="34" charset="0"/>
              </a:rPr>
              <a:t>.</a:t>
            </a:r>
            <a:endParaRPr lang="nb-NO" sz="1100" dirty="0">
              <a:latin typeface="Segoe UI Semilight" panose="020B0402040204020203" pitchFamily="34" charset="0"/>
              <a:cs typeface="Segoe UI Semilight" panose="020B0402040204020203" pitchFamily="34" charset="0"/>
            </a:endParaRPr>
          </a:p>
          <a:p>
            <a:endParaRPr lang="nb-NO" sz="1100" b="1" dirty="0">
              <a:latin typeface="Segoe UI Semilight" panose="020B0402040204020203" pitchFamily="34" charset="0"/>
              <a:cs typeface="Segoe UI Semilight" panose="020B0402040204020203" pitchFamily="34" charset="0"/>
            </a:endParaRPr>
          </a:p>
          <a:p>
            <a:endParaRPr lang="nb-NO" sz="1100" b="1" dirty="0">
              <a:effectLst/>
              <a:latin typeface="Segoe UI Semilight" panose="020B0402040204020203" pitchFamily="34" charset="0"/>
              <a:cs typeface="Segoe UI Semilight" panose="020B0402040204020203" pitchFamily="34" charset="0"/>
            </a:endParaRPr>
          </a:p>
        </p:txBody>
      </p:sp>
      <p:sp>
        <p:nvSpPr>
          <p:cNvPr id="2" name="Rektangel 1">
            <a:extLst>
              <a:ext uri="{FF2B5EF4-FFF2-40B4-BE49-F238E27FC236}">
                <a16:creationId xmlns:a16="http://schemas.microsoft.com/office/drawing/2014/main" id="{BA7BE194-8AC1-F092-208D-939E47BA0486}"/>
              </a:ext>
            </a:extLst>
          </p:cNvPr>
          <p:cNvSpPr/>
          <p:nvPr/>
        </p:nvSpPr>
        <p:spPr>
          <a:xfrm>
            <a:off x="7980218" y="0"/>
            <a:ext cx="4211781" cy="6858000"/>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Rettvinklet trekant 2">
            <a:extLst>
              <a:ext uri="{FF2B5EF4-FFF2-40B4-BE49-F238E27FC236}">
                <a16:creationId xmlns:a16="http://schemas.microsoft.com/office/drawing/2014/main" id="{95A012F6-2556-42DC-B42B-653981CC553D}"/>
              </a:ext>
            </a:extLst>
          </p:cNvPr>
          <p:cNvSpPr/>
          <p:nvPr/>
        </p:nvSpPr>
        <p:spPr>
          <a:xfrm>
            <a:off x="7980219" y="0"/>
            <a:ext cx="2974108" cy="3740727"/>
          </a:xfrm>
          <a:prstGeom prst="rtTriangle">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EF70098F-E665-98FA-AB92-966C8B92F2DF}"/>
              </a:ext>
            </a:extLst>
          </p:cNvPr>
          <p:cNvSpPr/>
          <p:nvPr/>
        </p:nvSpPr>
        <p:spPr>
          <a:xfrm>
            <a:off x="10954326" y="1"/>
            <a:ext cx="1237673"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5A993F73-B9AB-A0C2-09E4-E41F3DD0885C}"/>
              </a:ext>
            </a:extLst>
          </p:cNvPr>
          <p:cNvPicPr>
            <a:picLocks noChangeAspect="1"/>
          </p:cNvPicPr>
          <p:nvPr/>
        </p:nvPicPr>
        <p:blipFill>
          <a:blip r:embed="rId3"/>
          <a:stretch>
            <a:fillRect/>
          </a:stretch>
        </p:blipFill>
        <p:spPr>
          <a:xfrm>
            <a:off x="11449258" y="5846617"/>
            <a:ext cx="247809" cy="706552"/>
          </a:xfrm>
          <a:prstGeom prst="rect">
            <a:avLst/>
          </a:prstGeom>
        </p:spPr>
      </p:pic>
    </p:spTree>
    <p:extLst>
      <p:ext uri="{BB962C8B-B14F-4D97-AF65-F5344CB8AC3E}">
        <p14:creationId xmlns:p14="http://schemas.microsoft.com/office/powerpoint/2010/main" val="4016052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6B506-E625-CB21-8FC2-26DE8E21C648}"/>
            </a:ext>
          </a:extLst>
        </p:cNvPr>
        <p:cNvGrpSpPr/>
        <p:nvPr/>
      </p:nvGrpSpPr>
      <p:grpSpPr>
        <a:xfrm>
          <a:off x="0" y="0"/>
          <a:ext cx="0" cy="0"/>
          <a:chOff x="0" y="0"/>
          <a:chExt cx="0" cy="0"/>
        </a:xfrm>
      </p:grpSpPr>
      <p:pic>
        <p:nvPicPr>
          <p:cNvPr id="8" name="Bilde 7" descr="Et bilde som inneholder Font, skjermbilde, Grafikk, tekst&#10;&#10;Automatisk generert beskrivelse">
            <a:extLst>
              <a:ext uri="{FF2B5EF4-FFF2-40B4-BE49-F238E27FC236}">
                <a16:creationId xmlns:a16="http://schemas.microsoft.com/office/drawing/2014/main" id="{B3B1C050-1F52-B9E9-2273-AFCDE59D783D}"/>
              </a:ext>
            </a:extLst>
          </p:cNvPr>
          <p:cNvPicPr>
            <a:picLocks noChangeAspect="1"/>
          </p:cNvPicPr>
          <p:nvPr/>
        </p:nvPicPr>
        <p:blipFill>
          <a:blip r:embed="rId2"/>
          <a:stretch>
            <a:fillRect/>
          </a:stretch>
        </p:blipFill>
        <p:spPr>
          <a:xfrm>
            <a:off x="378693" y="359034"/>
            <a:ext cx="2787648" cy="891337"/>
          </a:xfrm>
          <a:prstGeom prst="rect">
            <a:avLst/>
          </a:prstGeom>
        </p:spPr>
      </p:pic>
      <p:sp>
        <p:nvSpPr>
          <p:cNvPr id="9" name="TekstSylinder 8">
            <a:extLst>
              <a:ext uri="{FF2B5EF4-FFF2-40B4-BE49-F238E27FC236}">
                <a16:creationId xmlns:a16="http://schemas.microsoft.com/office/drawing/2014/main" id="{7A6A2771-7811-D7B7-87A8-D502B84D6F49}"/>
              </a:ext>
            </a:extLst>
          </p:cNvPr>
          <p:cNvSpPr txBox="1"/>
          <p:nvPr/>
        </p:nvSpPr>
        <p:spPr>
          <a:xfrm>
            <a:off x="794329" y="1631028"/>
            <a:ext cx="5163126" cy="369332"/>
          </a:xfrm>
          <a:prstGeom prst="rect">
            <a:avLst/>
          </a:prstGeom>
          <a:noFill/>
        </p:spPr>
        <p:txBody>
          <a:bodyPr wrap="square" rtlCol="0">
            <a:spAutoFit/>
          </a:bodyPr>
          <a:lstStyle/>
          <a:p>
            <a:r>
              <a:rPr lang="nb-NO" dirty="0">
                <a:latin typeface="Georgia" panose="02040502050405020303" pitchFamily="18" charset="0"/>
              </a:rPr>
              <a:t>Nøkkelopplysninger og betingelser</a:t>
            </a:r>
            <a:endParaRPr lang="nb-NO" dirty="0"/>
          </a:p>
        </p:txBody>
      </p:sp>
      <p:sp>
        <p:nvSpPr>
          <p:cNvPr id="10" name="TekstSylinder 9">
            <a:extLst>
              <a:ext uri="{FF2B5EF4-FFF2-40B4-BE49-F238E27FC236}">
                <a16:creationId xmlns:a16="http://schemas.microsoft.com/office/drawing/2014/main" id="{DCFCCA1E-B92B-D7A9-942A-8809A5085E88}"/>
              </a:ext>
            </a:extLst>
          </p:cNvPr>
          <p:cNvSpPr txBox="1"/>
          <p:nvPr/>
        </p:nvSpPr>
        <p:spPr>
          <a:xfrm>
            <a:off x="794328" y="2383840"/>
            <a:ext cx="6621539" cy="3647152"/>
          </a:xfrm>
          <a:prstGeom prst="rect">
            <a:avLst/>
          </a:prstGeom>
          <a:noFill/>
        </p:spPr>
        <p:txBody>
          <a:bodyPr wrap="square" rtlCol="0">
            <a:spAutoFit/>
          </a:bodyPr>
          <a:lstStyle/>
          <a:p>
            <a:r>
              <a:rPr lang="nb-NO" sz="1100" b="1" dirty="0">
                <a:effectLst/>
                <a:latin typeface="Segoe UI Semilight" panose="020B0402040204020203" pitchFamily="34" charset="0"/>
                <a:cs typeface="Segoe UI Semilight" panose="020B0402040204020203" pitchFamily="34" charset="0"/>
              </a:rPr>
              <a:t>Varme:  </a:t>
            </a:r>
            <a:endParaRPr lang="nb-NO" sz="1100" dirty="0">
              <a:latin typeface="Segoe UI Semilight" panose="020B0402040204020203" pitchFamily="34" charset="0"/>
              <a:cs typeface="Segoe UI Semilight" panose="020B0402040204020203" pitchFamily="34" charset="0"/>
            </a:endParaRPr>
          </a:p>
          <a:p>
            <a:r>
              <a:rPr lang="nb-NO" sz="1100" dirty="0">
                <a:solidFill>
                  <a:srgbClr val="0A0A0A"/>
                </a:solidFill>
                <a:effectLst/>
                <a:latin typeface="Segoe UI Semilight" panose="020B0402040204020203" pitchFamily="34" charset="0"/>
                <a:cs typeface="Segoe UI Semilight" panose="020B0402040204020203" pitchFamily="34" charset="0"/>
              </a:rPr>
              <a:t>Dels vannbåren radiatorvarme, dels elektrisk oppvarming med veggmonterte panelovner. I tillegg forvarmet luft fra ventilasjonsanlegget.</a:t>
            </a:r>
            <a:endParaRPr lang="nb-NO" sz="1100" dirty="0">
              <a:latin typeface="Segoe UI Semilight" panose="020B0402040204020203" pitchFamily="34" charset="0"/>
              <a:cs typeface="Segoe UI Semilight" panose="020B0402040204020203" pitchFamily="34" charset="0"/>
            </a:endParaRPr>
          </a:p>
          <a:p>
            <a:endParaRPr lang="nb-NO" sz="1100" dirty="0">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Våtrom: </a:t>
            </a:r>
          </a:p>
          <a:p>
            <a:r>
              <a:rPr lang="nb-NO" sz="1100" dirty="0">
                <a:solidFill>
                  <a:srgbClr val="0A0A0A"/>
                </a:solidFill>
                <a:effectLst/>
                <a:latin typeface="Segoe UI Semilight" panose="020B0402040204020203" pitchFamily="34" charset="0"/>
                <a:cs typeface="Segoe UI Semilight" panose="020B0402040204020203" pitchFamily="34" charset="0"/>
              </a:rPr>
              <a:t>Røropplegg i hovedsak fra byggeår, løpende tilpasset til bruk. Sanitærinstallasjoner i </a:t>
            </a:r>
            <a:r>
              <a:rPr lang="nb-NO" sz="1100" dirty="0" err="1">
                <a:solidFill>
                  <a:srgbClr val="0A0A0A"/>
                </a:solidFill>
                <a:effectLst/>
                <a:latin typeface="Segoe UI Semilight" panose="020B0402040204020203" pitchFamily="34" charset="0"/>
                <a:cs typeface="Segoe UI Semilight" panose="020B0402040204020203" pitchFamily="34" charset="0"/>
              </a:rPr>
              <a:t>kontorldel</a:t>
            </a:r>
            <a:r>
              <a:rPr lang="nb-NO" sz="1100" dirty="0">
                <a:solidFill>
                  <a:srgbClr val="0A0A0A"/>
                </a:solidFill>
                <a:effectLst/>
                <a:latin typeface="Segoe UI Semilight" panose="020B0402040204020203" pitchFamily="34" charset="0"/>
                <a:cs typeface="Segoe UI Semilight" panose="020B0402040204020203" pitchFamily="34" charset="0"/>
              </a:rPr>
              <a:t> fremstår moderne/tidsmessig. Egne VV-beredere. </a:t>
            </a:r>
            <a:endParaRPr lang="nb-NO" sz="1100" dirty="0">
              <a:effectLst/>
              <a:latin typeface="Segoe UI Semilight" panose="020B0402040204020203" pitchFamily="34" charset="0"/>
              <a:cs typeface="Segoe UI Semilight" panose="020B0402040204020203" pitchFamily="34" charset="0"/>
            </a:endParaRPr>
          </a:p>
          <a:p>
            <a:endParaRPr lang="nb-NO" sz="1100" dirty="0">
              <a:effectLst/>
              <a:latin typeface="Segoe UI Semilight" panose="020B0402040204020203" pitchFamily="34" charset="0"/>
              <a:cs typeface="Segoe UI Semilight" panose="020B0402040204020203" pitchFamily="34" charset="0"/>
            </a:endParaRPr>
          </a:p>
          <a:p>
            <a:r>
              <a:rPr lang="nb-NO" sz="1100" b="1" dirty="0">
                <a:latin typeface="Segoe UI Semilight" panose="020B0402040204020203" pitchFamily="34" charset="0"/>
                <a:cs typeface="Segoe UI Semilight" panose="020B0402040204020203" pitchFamily="34" charset="0"/>
              </a:rPr>
              <a:t>Fiber/internett: </a:t>
            </a:r>
          </a:p>
          <a:p>
            <a:r>
              <a:rPr lang="nb-NO" sz="1100" dirty="0">
                <a:effectLst/>
                <a:latin typeface="Segoe UI Semilight" panose="020B0402040204020203" pitchFamily="34" charset="0"/>
                <a:cs typeface="Segoe UI Semilight" panose="020B0402040204020203" pitchFamily="34" charset="0"/>
              </a:rPr>
              <a:t>Det er lagt inn fiber til lokalene. </a:t>
            </a:r>
            <a:r>
              <a:rPr lang="nb-NO" sz="1100" dirty="0" err="1">
                <a:effectLst/>
                <a:latin typeface="Segoe UI Semilight" panose="020B0402040204020203" pitchFamily="34" charset="0"/>
                <a:cs typeface="Segoe UI Semilight" panose="020B0402040204020203" pitchFamily="34" charset="0"/>
              </a:rPr>
              <a:t>Abbonement</a:t>
            </a:r>
            <a:r>
              <a:rPr lang="nb-NO" sz="1100" dirty="0">
                <a:effectLst/>
                <a:latin typeface="Segoe UI Semilight" panose="020B0402040204020203" pitchFamily="34" charset="0"/>
                <a:cs typeface="Segoe UI Semilight" panose="020B0402040204020203" pitchFamily="34" charset="0"/>
              </a:rPr>
              <a:t> må besørges av leietager selv. </a:t>
            </a:r>
          </a:p>
          <a:p>
            <a:endParaRPr lang="nb-NO" sz="1100" b="1" dirty="0">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Heis: </a:t>
            </a:r>
          </a:p>
          <a:p>
            <a:r>
              <a:rPr lang="nb-NO" sz="1100" dirty="0">
                <a:effectLst/>
                <a:latin typeface="Segoe UI Semilight" panose="020B0402040204020203" pitchFamily="34" charset="0"/>
                <a:cs typeface="Segoe UI Semilight" panose="020B0402040204020203" pitchFamily="34" charset="0"/>
              </a:rPr>
              <a:t>Det er etablert heis (løfteheis) fra 1. </a:t>
            </a:r>
            <a:r>
              <a:rPr lang="nb-NO" sz="1100" dirty="0" err="1">
                <a:effectLst/>
                <a:latin typeface="Segoe UI Semilight" panose="020B0402040204020203" pitchFamily="34" charset="0"/>
                <a:cs typeface="Segoe UI Semilight" panose="020B0402040204020203" pitchFamily="34" charset="0"/>
              </a:rPr>
              <a:t>etg</a:t>
            </a:r>
            <a:r>
              <a:rPr lang="nb-NO" sz="1100" dirty="0">
                <a:effectLst/>
                <a:latin typeface="Segoe UI Semilight" panose="020B0402040204020203" pitchFamily="34" charset="0"/>
                <a:cs typeface="Segoe UI Semilight" panose="020B0402040204020203" pitchFamily="34" charset="0"/>
              </a:rPr>
              <a:t> til 2. </a:t>
            </a:r>
            <a:r>
              <a:rPr lang="nb-NO" sz="1100" dirty="0" err="1">
                <a:effectLst/>
                <a:latin typeface="Segoe UI Semilight" panose="020B0402040204020203" pitchFamily="34" charset="0"/>
                <a:cs typeface="Segoe UI Semilight" panose="020B0402040204020203" pitchFamily="34" charset="0"/>
              </a:rPr>
              <a:t>etg</a:t>
            </a:r>
            <a:r>
              <a:rPr lang="nb-NO" sz="1100" dirty="0">
                <a:effectLst/>
                <a:latin typeface="Segoe UI Semilight" panose="020B0402040204020203" pitchFamily="34" charset="0"/>
                <a:cs typeface="Segoe UI Semilight" panose="020B0402040204020203" pitchFamily="34" charset="0"/>
              </a:rPr>
              <a:t> i kontordelen. </a:t>
            </a:r>
          </a:p>
          <a:p>
            <a:endParaRPr lang="nb-NO" sz="1100" b="1" dirty="0">
              <a:effectLst/>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Strømmåler: </a:t>
            </a:r>
          </a:p>
          <a:p>
            <a:r>
              <a:rPr lang="nb-NO" sz="1100" dirty="0">
                <a:latin typeface="Segoe UI Semilight" panose="020B0402040204020203" pitchFamily="34" charset="0"/>
                <a:cs typeface="Segoe UI Semilight" panose="020B0402040204020203" pitchFamily="34" charset="0"/>
              </a:rPr>
              <a:t>Egen strømmåler for lokalene. Abonnement og nettleie må besørges selv og betales av leietager.</a:t>
            </a:r>
          </a:p>
          <a:p>
            <a:endParaRPr lang="nb-NO" sz="1100" dirty="0">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Brannsikkerhet: </a:t>
            </a:r>
          </a:p>
          <a:p>
            <a:r>
              <a:rPr lang="nb-NO" sz="1100" dirty="0">
                <a:solidFill>
                  <a:srgbClr val="0A0A0A"/>
                </a:solidFill>
                <a:effectLst/>
                <a:latin typeface="Segoe UI Semilight" panose="020B0402040204020203" pitchFamily="34" charset="0"/>
                <a:cs typeface="Segoe UI Semilight" panose="020B0402040204020203" pitchFamily="34" charset="0"/>
              </a:rPr>
              <a:t>Bygningen har sprinkler-anlegg som dekker lagerarealet til tidligere Anda-Olsen. Samme lokaler har sensorer for brannalarm koblet mot Brannvesenet.</a:t>
            </a:r>
            <a:endParaRPr lang="nb-NO" sz="1100" dirty="0">
              <a:effectLst/>
              <a:latin typeface="Segoe UI Semilight" panose="020B0402040204020203" pitchFamily="34" charset="0"/>
              <a:cs typeface="Segoe UI Semilight" panose="020B0402040204020203" pitchFamily="34" charset="0"/>
            </a:endParaRPr>
          </a:p>
          <a:p>
            <a:r>
              <a:rPr lang="nb-NO" sz="1100" dirty="0">
                <a:latin typeface="Segoe UI Semilight" panose="020B0402040204020203" pitchFamily="34" charset="0"/>
                <a:cs typeface="Segoe UI Semilight" panose="020B0402040204020203" pitchFamily="34" charset="0"/>
              </a:rPr>
              <a:t> </a:t>
            </a:r>
            <a:endParaRPr lang="nb-NO" sz="1100" dirty="0">
              <a:effectLst/>
              <a:latin typeface="Segoe UI Semilight" panose="020B0402040204020203" pitchFamily="34" charset="0"/>
              <a:cs typeface="Segoe UI Semilight" panose="020B0402040204020203" pitchFamily="34" charset="0"/>
            </a:endParaRPr>
          </a:p>
        </p:txBody>
      </p:sp>
      <p:sp>
        <p:nvSpPr>
          <p:cNvPr id="2" name="Rektangel 1">
            <a:extLst>
              <a:ext uri="{FF2B5EF4-FFF2-40B4-BE49-F238E27FC236}">
                <a16:creationId xmlns:a16="http://schemas.microsoft.com/office/drawing/2014/main" id="{22B57127-B8E4-C7AA-7113-65D174CDF143}"/>
              </a:ext>
            </a:extLst>
          </p:cNvPr>
          <p:cNvSpPr/>
          <p:nvPr/>
        </p:nvSpPr>
        <p:spPr>
          <a:xfrm>
            <a:off x="7980218" y="0"/>
            <a:ext cx="4211781" cy="6858000"/>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Rettvinklet trekant 2">
            <a:extLst>
              <a:ext uri="{FF2B5EF4-FFF2-40B4-BE49-F238E27FC236}">
                <a16:creationId xmlns:a16="http://schemas.microsoft.com/office/drawing/2014/main" id="{0329C5D6-54AF-9CF4-E1A1-2AEB1CF6CA5E}"/>
              </a:ext>
            </a:extLst>
          </p:cNvPr>
          <p:cNvSpPr/>
          <p:nvPr/>
        </p:nvSpPr>
        <p:spPr>
          <a:xfrm>
            <a:off x="7980219" y="0"/>
            <a:ext cx="2974108" cy="3740727"/>
          </a:xfrm>
          <a:prstGeom prst="rtTriangle">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CC86C03B-1DBB-7F3A-53C3-27FF0682BBBA}"/>
              </a:ext>
            </a:extLst>
          </p:cNvPr>
          <p:cNvSpPr/>
          <p:nvPr/>
        </p:nvSpPr>
        <p:spPr>
          <a:xfrm>
            <a:off x="10954326" y="1"/>
            <a:ext cx="1237673"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0BC355AF-F6A8-C9C9-62DB-D1BE9F1E89C5}"/>
              </a:ext>
            </a:extLst>
          </p:cNvPr>
          <p:cNvPicPr>
            <a:picLocks noChangeAspect="1"/>
          </p:cNvPicPr>
          <p:nvPr/>
        </p:nvPicPr>
        <p:blipFill>
          <a:blip r:embed="rId3"/>
          <a:stretch>
            <a:fillRect/>
          </a:stretch>
        </p:blipFill>
        <p:spPr>
          <a:xfrm>
            <a:off x="11449258" y="5846617"/>
            <a:ext cx="247809" cy="706552"/>
          </a:xfrm>
          <a:prstGeom prst="rect">
            <a:avLst/>
          </a:prstGeom>
        </p:spPr>
      </p:pic>
    </p:spTree>
    <p:extLst>
      <p:ext uri="{BB962C8B-B14F-4D97-AF65-F5344CB8AC3E}">
        <p14:creationId xmlns:p14="http://schemas.microsoft.com/office/powerpoint/2010/main" val="307147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60ABA-5542-DB19-2BAE-3AB6B8F86441}"/>
            </a:ext>
          </a:extLst>
        </p:cNvPr>
        <p:cNvGrpSpPr/>
        <p:nvPr/>
      </p:nvGrpSpPr>
      <p:grpSpPr>
        <a:xfrm>
          <a:off x="0" y="0"/>
          <a:ext cx="0" cy="0"/>
          <a:chOff x="0" y="0"/>
          <a:chExt cx="0" cy="0"/>
        </a:xfrm>
      </p:grpSpPr>
      <p:pic>
        <p:nvPicPr>
          <p:cNvPr id="8" name="Bilde 7" descr="Et bilde som inneholder Font, skjermbilde, Grafikk, tekst&#10;&#10;Automatisk generert beskrivelse">
            <a:extLst>
              <a:ext uri="{FF2B5EF4-FFF2-40B4-BE49-F238E27FC236}">
                <a16:creationId xmlns:a16="http://schemas.microsoft.com/office/drawing/2014/main" id="{64B62B81-7ADF-A86A-1F1F-8AB43885A6D0}"/>
              </a:ext>
            </a:extLst>
          </p:cNvPr>
          <p:cNvPicPr>
            <a:picLocks noChangeAspect="1"/>
          </p:cNvPicPr>
          <p:nvPr/>
        </p:nvPicPr>
        <p:blipFill>
          <a:blip r:embed="rId2"/>
          <a:stretch>
            <a:fillRect/>
          </a:stretch>
        </p:blipFill>
        <p:spPr>
          <a:xfrm>
            <a:off x="378693" y="359034"/>
            <a:ext cx="2787648" cy="891337"/>
          </a:xfrm>
          <a:prstGeom prst="rect">
            <a:avLst/>
          </a:prstGeom>
        </p:spPr>
      </p:pic>
      <p:sp>
        <p:nvSpPr>
          <p:cNvPr id="9" name="TekstSylinder 8">
            <a:extLst>
              <a:ext uri="{FF2B5EF4-FFF2-40B4-BE49-F238E27FC236}">
                <a16:creationId xmlns:a16="http://schemas.microsoft.com/office/drawing/2014/main" id="{32C825E5-CD6A-D66E-4BAE-65629FB3CBB1}"/>
              </a:ext>
            </a:extLst>
          </p:cNvPr>
          <p:cNvSpPr txBox="1"/>
          <p:nvPr/>
        </p:nvSpPr>
        <p:spPr>
          <a:xfrm>
            <a:off x="794329" y="1631028"/>
            <a:ext cx="5163126" cy="369332"/>
          </a:xfrm>
          <a:prstGeom prst="rect">
            <a:avLst/>
          </a:prstGeom>
          <a:noFill/>
        </p:spPr>
        <p:txBody>
          <a:bodyPr wrap="square" rtlCol="0">
            <a:spAutoFit/>
          </a:bodyPr>
          <a:lstStyle/>
          <a:p>
            <a:r>
              <a:rPr lang="nb-NO" dirty="0">
                <a:latin typeface="Georgia" panose="02040502050405020303" pitchFamily="18" charset="0"/>
              </a:rPr>
              <a:t>Nøkkelopplysninger og betingelser</a:t>
            </a:r>
            <a:endParaRPr lang="nb-NO" dirty="0"/>
          </a:p>
        </p:txBody>
      </p:sp>
      <p:sp>
        <p:nvSpPr>
          <p:cNvPr id="10" name="TekstSylinder 9">
            <a:extLst>
              <a:ext uri="{FF2B5EF4-FFF2-40B4-BE49-F238E27FC236}">
                <a16:creationId xmlns:a16="http://schemas.microsoft.com/office/drawing/2014/main" id="{CDD4F2B4-3191-815D-C905-BDCCD82533CA}"/>
              </a:ext>
            </a:extLst>
          </p:cNvPr>
          <p:cNvSpPr txBox="1"/>
          <p:nvPr/>
        </p:nvSpPr>
        <p:spPr>
          <a:xfrm>
            <a:off x="794329" y="2383840"/>
            <a:ext cx="5587998" cy="3816429"/>
          </a:xfrm>
          <a:prstGeom prst="rect">
            <a:avLst/>
          </a:prstGeom>
          <a:noFill/>
        </p:spPr>
        <p:txBody>
          <a:bodyPr wrap="square" rtlCol="0">
            <a:spAutoFit/>
          </a:bodyPr>
          <a:lstStyle/>
          <a:p>
            <a:r>
              <a:rPr lang="nb-NO" sz="1100" b="1" dirty="0">
                <a:effectLst/>
                <a:latin typeface="Segoe UI Semilight" panose="020B0402040204020203" pitchFamily="34" charset="0"/>
                <a:cs typeface="Segoe UI Semilight" panose="020B0402040204020203" pitchFamily="34" charset="0"/>
              </a:rPr>
              <a:t>Tegninger:</a:t>
            </a:r>
          </a:p>
          <a:p>
            <a:r>
              <a:rPr lang="nb-NO" sz="1100" dirty="0">
                <a:effectLst/>
                <a:latin typeface="Segoe UI Semilight" panose="020B0402040204020203" pitchFamily="34" charset="0"/>
                <a:cs typeface="Segoe UI Semilight" panose="020B0402040204020203" pitchFamily="34" charset="0"/>
              </a:rPr>
              <a:t>De vedlagte tegninger/planskisser er ikke målsatte, og det tas forbehold om avvik fra den faktiske inndelingen slik eiendommen fremstår i dag. </a:t>
            </a:r>
          </a:p>
          <a:p>
            <a:endParaRPr lang="nb-NO" sz="1100" dirty="0">
              <a:effectLst/>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Regulering: </a:t>
            </a:r>
          </a:p>
          <a:p>
            <a:r>
              <a:rPr lang="nb-NO" sz="1100" dirty="0">
                <a:effectLst/>
                <a:latin typeface="Segoe UI Semilight" panose="020B0402040204020203" pitchFamily="34" charset="0"/>
                <a:cs typeface="Segoe UI Semilight" panose="020B0402040204020203" pitchFamily="34" charset="0"/>
              </a:rPr>
              <a:t>Eiendommen er </a:t>
            </a:r>
            <a:r>
              <a:rPr lang="nb-NO" sz="1100" dirty="0" err="1">
                <a:effectLst/>
                <a:latin typeface="Segoe UI Semilight" panose="020B0402040204020203" pitchFamily="34" charset="0"/>
                <a:cs typeface="Segoe UI Semilight" panose="020B0402040204020203" pitchFamily="34" charset="0"/>
              </a:rPr>
              <a:t>ihht</a:t>
            </a:r>
            <a:r>
              <a:rPr lang="nb-NO" sz="1100" dirty="0">
                <a:effectLst/>
                <a:latin typeface="Segoe UI Semilight" panose="020B0402040204020203" pitchFamily="34" charset="0"/>
                <a:cs typeface="Segoe UI Semilight" panose="020B0402040204020203" pitchFamily="34" charset="0"/>
              </a:rPr>
              <a:t>. reguleringsplan avsatt til næring.</a:t>
            </a:r>
          </a:p>
          <a:p>
            <a:endParaRPr lang="nb-NO" sz="1100" dirty="0">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Skilting: </a:t>
            </a:r>
          </a:p>
          <a:p>
            <a:r>
              <a:rPr lang="nb-NO" sz="1100" dirty="0">
                <a:effectLst/>
                <a:latin typeface="Segoe UI Semilight" panose="020B0402040204020203" pitchFamily="34" charset="0"/>
                <a:cs typeface="Segoe UI Semilight" panose="020B0402040204020203" pitchFamily="34" charset="0"/>
              </a:rPr>
              <a:t>Skilt og/eller profilering av leietaker, kan </a:t>
            </a:r>
            <a:r>
              <a:rPr lang="nb-NO" sz="1100" dirty="0" err="1">
                <a:effectLst/>
                <a:latin typeface="Segoe UI Semilight" panose="020B0402040204020203" pitchFamily="34" charset="0"/>
                <a:cs typeface="Segoe UI Semilight" panose="020B0402040204020203" pitchFamily="34" charset="0"/>
              </a:rPr>
              <a:t>kunskje</a:t>
            </a:r>
            <a:r>
              <a:rPr lang="nb-NO" sz="1100" dirty="0">
                <a:effectLst/>
                <a:latin typeface="Segoe UI Semilight" panose="020B0402040204020203" pitchFamily="34" charset="0"/>
                <a:cs typeface="Segoe UI Semilight" panose="020B0402040204020203" pitchFamily="34" charset="0"/>
              </a:rPr>
              <a:t> etter avtale med huseier settes opp på byggets fasader, forutsatt de offentlige myndigheters godkjennelse. </a:t>
            </a:r>
          </a:p>
          <a:p>
            <a:endParaRPr lang="nb-NO" sz="1100" dirty="0">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Eiendomsmeglerloven § 6-7: </a:t>
            </a:r>
          </a:p>
          <a:p>
            <a:r>
              <a:rPr lang="nb-NO" sz="1100" dirty="0">
                <a:effectLst/>
                <a:latin typeface="Segoe UI Semilight" panose="020B0402040204020203" pitchFamily="34" charset="0"/>
                <a:cs typeface="Segoe UI Semilight" panose="020B0402040204020203" pitchFamily="34" charset="0"/>
              </a:rPr>
              <a:t>Eiendomsmeglingsloven § 6-7 fravikes. Megler og utleier/fremleier sin intensjon er å gi leietakeren opplysninger som leietakeren har grunn til å regne med å få, og som kan få betydning for utleien, jf. Eiendomsmeglingsloven § 6-7 første ledd. Megler har likevel ikke ansvar for andre forhold ved eiendommen enn de forhold megler har undersøkt. </a:t>
            </a:r>
            <a:endParaRPr lang="nb-NO" sz="1100" dirty="0">
              <a:latin typeface="Segoe UI Semilight" panose="020B0402040204020203" pitchFamily="34" charset="0"/>
              <a:cs typeface="Segoe UI Semilight" panose="020B0402040204020203" pitchFamily="34" charset="0"/>
            </a:endParaRPr>
          </a:p>
          <a:p>
            <a:endParaRPr lang="nb-NO" sz="1100" dirty="0">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Kontrakt: </a:t>
            </a:r>
          </a:p>
          <a:p>
            <a:r>
              <a:rPr lang="nb-NO" sz="1100" dirty="0">
                <a:effectLst/>
                <a:latin typeface="Segoe UI Semilight" panose="020B0402040204020203" pitchFamily="34" charset="0"/>
                <a:cs typeface="Segoe UI Semilight" panose="020B0402040204020203" pitchFamily="34" charset="0"/>
              </a:rPr>
              <a:t>Eventuelt tilbud på lokalene vil være basert på at det benyttes standard leieavtale for næringslokaler (7. utgave 05/22) som er utarbeidet av Norges Eiendomsmeglerforbund og Forum for Næringsmeglere. Denne utleveres ved henvendelse til megler.</a:t>
            </a:r>
          </a:p>
          <a:p>
            <a:endParaRPr lang="nb-NO" sz="1100" dirty="0">
              <a:latin typeface="Segoe UI Semilight" panose="020B0402040204020203" pitchFamily="34" charset="0"/>
              <a:cs typeface="Segoe UI Semilight" panose="020B0402040204020203" pitchFamily="34" charset="0"/>
            </a:endParaRPr>
          </a:p>
        </p:txBody>
      </p:sp>
      <p:sp>
        <p:nvSpPr>
          <p:cNvPr id="2" name="Rektangel 1">
            <a:extLst>
              <a:ext uri="{FF2B5EF4-FFF2-40B4-BE49-F238E27FC236}">
                <a16:creationId xmlns:a16="http://schemas.microsoft.com/office/drawing/2014/main" id="{CE2CE633-0638-9827-5829-637F4832715C}"/>
              </a:ext>
            </a:extLst>
          </p:cNvPr>
          <p:cNvSpPr/>
          <p:nvPr/>
        </p:nvSpPr>
        <p:spPr>
          <a:xfrm>
            <a:off x="7980218" y="0"/>
            <a:ext cx="4211781" cy="6858000"/>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Rettvinklet trekant 2">
            <a:extLst>
              <a:ext uri="{FF2B5EF4-FFF2-40B4-BE49-F238E27FC236}">
                <a16:creationId xmlns:a16="http://schemas.microsoft.com/office/drawing/2014/main" id="{3C2E3A31-C3A9-B58E-7412-3B6DB279A7C1}"/>
              </a:ext>
            </a:extLst>
          </p:cNvPr>
          <p:cNvSpPr/>
          <p:nvPr/>
        </p:nvSpPr>
        <p:spPr>
          <a:xfrm>
            <a:off x="7980219" y="0"/>
            <a:ext cx="2974108" cy="3740727"/>
          </a:xfrm>
          <a:prstGeom prst="rtTriangle">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A3891BA7-5DC4-93EC-93DE-7EAF8BC5AEF3}"/>
              </a:ext>
            </a:extLst>
          </p:cNvPr>
          <p:cNvSpPr/>
          <p:nvPr/>
        </p:nvSpPr>
        <p:spPr>
          <a:xfrm>
            <a:off x="10954326" y="1"/>
            <a:ext cx="1237673"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0515D1F5-0CCA-F934-99E2-455AF50FA889}"/>
              </a:ext>
            </a:extLst>
          </p:cNvPr>
          <p:cNvPicPr>
            <a:picLocks noChangeAspect="1"/>
          </p:cNvPicPr>
          <p:nvPr/>
        </p:nvPicPr>
        <p:blipFill>
          <a:blip r:embed="rId3"/>
          <a:stretch>
            <a:fillRect/>
          </a:stretch>
        </p:blipFill>
        <p:spPr>
          <a:xfrm>
            <a:off x="11449258" y="5846617"/>
            <a:ext cx="247809" cy="706552"/>
          </a:xfrm>
          <a:prstGeom prst="rect">
            <a:avLst/>
          </a:prstGeom>
        </p:spPr>
      </p:pic>
    </p:spTree>
    <p:extLst>
      <p:ext uri="{BB962C8B-B14F-4D97-AF65-F5344CB8AC3E}">
        <p14:creationId xmlns:p14="http://schemas.microsoft.com/office/powerpoint/2010/main" val="1077508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20D54-EDAF-34E1-23B5-6CDAB436C853}"/>
            </a:ext>
          </a:extLst>
        </p:cNvPr>
        <p:cNvGrpSpPr/>
        <p:nvPr/>
      </p:nvGrpSpPr>
      <p:grpSpPr>
        <a:xfrm>
          <a:off x="0" y="0"/>
          <a:ext cx="0" cy="0"/>
          <a:chOff x="0" y="0"/>
          <a:chExt cx="0" cy="0"/>
        </a:xfrm>
      </p:grpSpPr>
      <p:pic>
        <p:nvPicPr>
          <p:cNvPr id="8" name="Bilde 7" descr="Et bilde som inneholder Font, skjermbilde, Grafikk, tekst&#10;&#10;Automatisk generert beskrivelse">
            <a:extLst>
              <a:ext uri="{FF2B5EF4-FFF2-40B4-BE49-F238E27FC236}">
                <a16:creationId xmlns:a16="http://schemas.microsoft.com/office/drawing/2014/main" id="{EFCC68E2-79AC-41C6-31B9-6981E1EC6057}"/>
              </a:ext>
            </a:extLst>
          </p:cNvPr>
          <p:cNvPicPr>
            <a:picLocks noChangeAspect="1"/>
          </p:cNvPicPr>
          <p:nvPr/>
        </p:nvPicPr>
        <p:blipFill>
          <a:blip r:embed="rId2"/>
          <a:stretch>
            <a:fillRect/>
          </a:stretch>
        </p:blipFill>
        <p:spPr>
          <a:xfrm>
            <a:off x="378693" y="359034"/>
            <a:ext cx="2787648" cy="891337"/>
          </a:xfrm>
          <a:prstGeom prst="rect">
            <a:avLst/>
          </a:prstGeom>
        </p:spPr>
      </p:pic>
      <p:sp>
        <p:nvSpPr>
          <p:cNvPr id="9" name="TekstSylinder 8">
            <a:extLst>
              <a:ext uri="{FF2B5EF4-FFF2-40B4-BE49-F238E27FC236}">
                <a16:creationId xmlns:a16="http://schemas.microsoft.com/office/drawing/2014/main" id="{2DDD3C20-10C9-1D4E-BE29-D1C2D958BE66}"/>
              </a:ext>
            </a:extLst>
          </p:cNvPr>
          <p:cNvSpPr txBox="1"/>
          <p:nvPr/>
        </p:nvSpPr>
        <p:spPr>
          <a:xfrm>
            <a:off x="794329" y="1631028"/>
            <a:ext cx="5163126" cy="369332"/>
          </a:xfrm>
          <a:prstGeom prst="rect">
            <a:avLst/>
          </a:prstGeom>
          <a:noFill/>
        </p:spPr>
        <p:txBody>
          <a:bodyPr wrap="square" rtlCol="0">
            <a:spAutoFit/>
          </a:bodyPr>
          <a:lstStyle/>
          <a:p>
            <a:r>
              <a:rPr lang="nb-NO" dirty="0">
                <a:latin typeface="Georgia" panose="02040502050405020303" pitchFamily="18" charset="0"/>
              </a:rPr>
              <a:t>Leiearealer og priser</a:t>
            </a:r>
            <a:endParaRPr lang="nb-NO" dirty="0"/>
          </a:p>
        </p:txBody>
      </p:sp>
      <p:sp>
        <p:nvSpPr>
          <p:cNvPr id="10" name="TekstSylinder 9">
            <a:extLst>
              <a:ext uri="{FF2B5EF4-FFF2-40B4-BE49-F238E27FC236}">
                <a16:creationId xmlns:a16="http://schemas.microsoft.com/office/drawing/2014/main" id="{5B4D50B4-70A7-25CF-C446-228569EC0A26}"/>
              </a:ext>
            </a:extLst>
          </p:cNvPr>
          <p:cNvSpPr txBox="1"/>
          <p:nvPr/>
        </p:nvSpPr>
        <p:spPr>
          <a:xfrm>
            <a:off x="794329" y="2383840"/>
            <a:ext cx="5587998" cy="4154984"/>
          </a:xfrm>
          <a:prstGeom prst="rect">
            <a:avLst/>
          </a:prstGeom>
          <a:noFill/>
        </p:spPr>
        <p:txBody>
          <a:bodyPr wrap="square" rtlCol="0">
            <a:spAutoFit/>
          </a:bodyPr>
          <a:lstStyle/>
          <a:p>
            <a:r>
              <a:rPr lang="nb-NO" sz="1100" b="1" dirty="0">
                <a:effectLst/>
                <a:latin typeface="Segoe UI Semilight" panose="020B0402040204020203" pitchFamily="34" charset="0"/>
                <a:cs typeface="Segoe UI Semilight" panose="020B0402040204020203" pitchFamily="34" charset="0"/>
              </a:rPr>
              <a:t>Arealer</a:t>
            </a:r>
          </a:p>
          <a:p>
            <a:r>
              <a:rPr lang="nb-NO" sz="1100" dirty="0">
                <a:effectLst/>
                <a:latin typeface="Segoe UI Semilight" panose="020B0402040204020203" pitchFamily="34" charset="0"/>
                <a:cs typeface="Segoe UI Semilight" panose="020B0402040204020203" pitchFamily="34" charset="0"/>
              </a:rPr>
              <a:t>Totalt ca. 2.199 kvm BTA. </a:t>
            </a:r>
          </a:p>
          <a:p>
            <a:endParaRPr lang="nb-NO" sz="1100" dirty="0">
              <a:latin typeface="Segoe UI Semilight" panose="020B0402040204020203" pitchFamily="34" charset="0"/>
              <a:cs typeface="Segoe UI Semilight" panose="020B0402040204020203" pitchFamily="34" charset="0"/>
            </a:endParaRPr>
          </a:p>
          <a:p>
            <a:r>
              <a:rPr lang="nb-NO" sz="1100" dirty="0">
                <a:effectLst/>
                <a:latin typeface="Segoe UI Semilight" panose="020B0402040204020203" pitchFamily="34" charset="0"/>
                <a:cs typeface="Segoe UI Semilight" panose="020B0402040204020203" pitchFamily="34" charset="0"/>
              </a:rPr>
              <a:t>Kontor: 515 kvm BTA</a:t>
            </a:r>
          </a:p>
          <a:p>
            <a:r>
              <a:rPr lang="nb-NO" sz="1100" dirty="0">
                <a:latin typeface="Segoe UI Semilight" panose="020B0402040204020203" pitchFamily="34" charset="0"/>
                <a:cs typeface="Segoe UI Semilight" panose="020B0402040204020203" pitchFamily="34" charset="0"/>
              </a:rPr>
              <a:t>Lager: 1684 kvm BTA</a:t>
            </a:r>
          </a:p>
          <a:p>
            <a:endParaRPr lang="nb-NO" sz="1100" dirty="0">
              <a:effectLst/>
              <a:latin typeface="Segoe UI Semilight" panose="020B0402040204020203" pitchFamily="34" charset="0"/>
              <a:cs typeface="Segoe UI Semilight" panose="020B0402040204020203" pitchFamily="34" charset="0"/>
            </a:endParaRPr>
          </a:p>
          <a:p>
            <a:r>
              <a:rPr lang="nb-NO" sz="1100" dirty="0">
                <a:effectLst/>
                <a:latin typeface="Segoe UI Semilight" panose="020B0402040204020203" pitchFamily="34" charset="0"/>
                <a:cs typeface="Segoe UI Semilight" panose="020B0402040204020203" pitchFamily="34" charset="0"/>
              </a:rPr>
              <a:t>De vedlagte tegninger/planskisser er ikke målsatte, og det tas forbehold om avvik fra den faktiske inndelingen slik eiendommen fremstår i dag. </a:t>
            </a:r>
          </a:p>
          <a:p>
            <a:endParaRPr lang="nb-NO" sz="1100" dirty="0">
              <a:effectLst/>
              <a:latin typeface="Segoe UI Semilight" panose="020B0402040204020203" pitchFamily="34" charset="0"/>
              <a:cs typeface="Segoe UI Semilight" panose="020B0402040204020203" pitchFamily="34" charset="0"/>
            </a:endParaRPr>
          </a:p>
          <a:p>
            <a:r>
              <a:rPr lang="nb-NO" sz="1100" dirty="0">
                <a:latin typeface="Segoe UI Semilight" panose="020B0402040204020203" pitchFamily="34" charset="0"/>
                <a:cs typeface="Segoe UI Semilight" panose="020B0402040204020203" pitchFamily="34" charset="0"/>
              </a:rPr>
              <a:t>Lokalene kan leies ut hver for seg, men ønskes ikke ikke opp i flere mindre arealer. Det kan  være mulighet for oppdeling av kontordelen, hvis det foreslås en hensiktsmessig deling av arealet. Detaljer avtales særskilt med hver enkelt interessent.</a:t>
            </a:r>
          </a:p>
          <a:p>
            <a:endParaRPr lang="nb-NO" sz="1100" dirty="0">
              <a:latin typeface="Segoe UI Semilight" panose="020B0402040204020203" pitchFamily="34" charset="0"/>
              <a:cs typeface="Segoe UI Semilight" panose="020B0402040204020203" pitchFamily="34" charset="0"/>
            </a:endParaRPr>
          </a:p>
          <a:p>
            <a:r>
              <a:rPr lang="nb-NO" sz="1100" b="1" dirty="0">
                <a:latin typeface="Segoe UI Semilight" panose="020B0402040204020203" pitchFamily="34" charset="0"/>
                <a:cs typeface="Segoe UI Semilight" panose="020B0402040204020203" pitchFamily="34" charset="0"/>
              </a:rPr>
              <a:t>Leietid</a:t>
            </a:r>
            <a:r>
              <a:rPr lang="nb-NO" sz="1100" b="1" dirty="0">
                <a:effectLst/>
                <a:latin typeface="Segoe UI Semilight" panose="020B0402040204020203" pitchFamily="34" charset="0"/>
                <a:cs typeface="Segoe UI Semilight" panose="020B0402040204020203" pitchFamily="34" charset="0"/>
              </a:rPr>
              <a:t>: </a:t>
            </a:r>
          </a:p>
          <a:p>
            <a:r>
              <a:rPr lang="nb-NO" sz="1100" dirty="0">
                <a:latin typeface="Segoe UI Semilight" panose="020B0402040204020203" pitchFamily="34" charset="0"/>
                <a:cs typeface="Segoe UI Semilight" panose="020B0402040204020203" pitchFamily="34" charset="0"/>
              </a:rPr>
              <a:t>Leietagere med lang leiehorisont vil bli prioritert. Fra utleiers ståsted ønskes det leiekontrakter på minimum 5 år, med opsjon på forlengelse for 5 år. </a:t>
            </a:r>
          </a:p>
          <a:p>
            <a:endParaRPr lang="nb-NO" sz="1100" dirty="0">
              <a:latin typeface="Segoe UI Semilight" panose="020B0402040204020203" pitchFamily="34" charset="0"/>
              <a:cs typeface="Segoe UI Semilight" panose="020B0402040204020203" pitchFamily="34" charset="0"/>
            </a:endParaRPr>
          </a:p>
          <a:p>
            <a:r>
              <a:rPr lang="nb-NO" sz="1100" b="1" dirty="0">
                <a:latin typeface="Segoe UI Semilight" panose="020B0402040204020203" pitchFamily="34" charset="0"/>
                <a:cs typeface="Segoe UI Semilight" panose="020B0402040204020203" pitchFamily="34" charset="0"/>
              </a:rPr>
              <a:t>Husleie: </a:t>
            </a:r>
          </a:p>
          <a:p>
            <a:r>
              <a:rPr lang="nb-NO" sz="1100" dirty="0">
                <a:effectLst/>
                <a:latin typeface="Segoe UI Semilight" panose="020B0402040204020203" pitchFamily="34" charset="0"/>
                <a:cs typeface="Segoe UI Semilight" panose="020B0402040204020203" pitchFamily="34" charset="0"/>
              </a:rPr>
              <a:t>Det er satt en veiledende husleie på kr 1.200,-pr. kvm/år for kontorareal og kr 800,- pr. kvm/år for lagerareal. I tillegg påløper felleskostnader og MVA. Det skisserte leienivå er basert på at lokalene overtas «as is», og at det inngås leiekontrakt på den resterende leietid skissert i dette prospekt. Endelig leiesum vil være gjenstand for justering/tilpasning </a:t>
            </a:r>
            <a:r>
              <a:rPr lang="nb-NO" sz="1100" dirty="0" err="1">
                <a:effectLst/>
                <a:latin typeface="Segoe UI Semilight" panose="020B0402040204020203" pitchFamily="34" charset="0"/>
                <a:cs typeface="Segoe UI Semilight" panose="020B0402040204020203" pitchFamily="34" charset="0"/>
              </a:rPr>
              <a:t>ifht</a:t>
            </a:r>
            <a:r>
              <a:rPr lang="nb-NO" sz="1100" dirty="0">
                <a:effectLst/>
                <a:latin typeface="Segoe UI Semilight" panose="020B0402040204020203" pitchFamily="34" charset="0"/>
                <a:cs typeface="Segoe UI Semilight" panose="020B0402040204020203" pitchFamily="34" charset="0"/>
              </a:rPr>
              <a:t>. hvilke omkostninger som kan følge av eventuelle kundetilpasninger som utføres for leietaker, samt den evt. garanti som kan stilles for leieforholdet. </a:t>
            </a:r>
            <a:endParaRPr lang="nb-NO" sz="1100" dirty="0">
              <a:latin typeface="Segoe UI Semilight" panose="020B0402040204020203" pitchFamily="34" charset="0"/>
              <a:cs typeface="Segoe UI Semilight" panose="020B0402040204020203" pitchFamily="34" charset="0"/>
            </a:endParaRPr>
          </a:p>
        </p:txBody>
      </p:sp>
      <p:sp>
        <p:nvSpPr>
          <p:cNvPr id="2" name="Rektangel 1">
            <a:extLst>
              <a:ext uri="{FF2B5EF4-FFF2-40B4-BE49-F238E27FC236}">
                <a16:creationId xmlns:a16="http://schemas.microsoft.com/office/drawing/2014/main" id="{CA6E2650-4142-DEF6-EBF9-8BEAE592F333}"/>
              </a:ext>
            </a:extLst>
          </p:cNvPr>
          <p:cNvSpPr/>
          <p:nvPr/>
        </p:nvSpPr>
        <p:spPr>
          <a:xfrm>
            <a:off x="7980218" y="0"/>
            <a:ext cx="4211781" cy="6858000"/>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Rettvinklet trekant 2">
            <a:extLst>
              <a:ext uri="{FF2B5EF4-FFF2-40B4-BE49-F238E27FC236}">
                <a16:creationId xmlns:a16="http://schemas.microsoft.com/office/drawing/2014/main" id="{A2230AB7-54C4-394B-A2C2-5AB9F3AF7975}"/>
              </a:ext>
            </a:extLst>
          </p:cNvPr>
          <p:cNvSpPr/>
          <p:nvPr/>
        </p:nvSpPr>
        <p:spPr>
          <a:xfrm>
            <a:off x="7980219" y="0"/>
            <a:ext cx="2974108" cy="3740727"/>
          </a:xfrm>
          <a:prstGeom prst="rtTriangle">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E01D6121-9F2E-8BC2-5C51-1607A2DDC76C}"/>
              </a:ext>
            </a:extLst>
          </p:cNvPr>
          <p:cNvSpPr/>
          <p:nvPr/>
        </p:nvSpPr>
        <p:spPr>
          <a:xfrm>
            <a:off x="10954326" y="1"/>
            <a:ext cx="1237673"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BD462321-E995-ABB2-21FC-DCD4D5924802}"/>
              </a:ext>
            </a:extLst>
          </p:cNvPr>
          <p:cNvPicPr>
            <a:picLocks noChangeAspect="1"/>
          </p:cNvPicPr>
          <p:nvPr/>
        </p:nvPicPr>
        <p:blipFill>
          <a:blip r:embed="rId3"/>
          <a:stretch>
            <a:fillRect/>
          </a:stretch>
        </p:blipFill>
        <p:spPr>
          <a:xfrm>
            <a:off x="11449258" y="5846617"/>
            <a:ext cx="247809" cy="706552"/>
          </a:xfrm>
          <a:prstGeom prst="rect">
            <a:avLst/>
          </a:prstGeom>
        </p:spPr>
      </p:pic>
    </p:spTree>
    <p:extLst>
      <p:ext uri="{BB962C8B-B14F-4D97-AF65-F5344CB8AC3E}">
        <p14:creationId xmlns:p14="http://schemas.microsoft.com/office/powerpoint/2010/main" val="197133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7DBDA-1740-074E-8E5E-8C5381ADD322}"/>
            </a:ext>
          </a:extLst>
        </p:cNvPr>
        <p:cNvGrpSpPr/>
        <p:nvPr/>
      </p:nvGrpSpPr>
      <p:grpSpPr>
        <a:xfrm>
          <a:off x="0" y="0"/>
          <a:ext cx="0" cy="0"/>
          <a:chOff x="0" y="0"/>
          <a:chExt cx="0" cy="0"/>
        </a:xfrm>
      </p:grpSpPr>
      <p:pic>
        <p:nvPicPr>
          <p:cNvPr id="8" name="Bilde 7" descr="Et bilde som inneholder Font, skjermbilde, Grafikk, tekst&#10;&#10;Automatisk generert beskrivelse">
            <a:extLst>
              <a:ext uri="{FF2B5EF4-FFF2-40B4-BE49-F238E27FC236}">
                <a16:creationId xmlns:a16="http://schemas.microsoft.com/office/drawing/2014/main" id="{562214F1-8013-10F6-2F3A-909DDB5E7504}"/>
              </a:ext>
            </a:extLst>
          </p:cNvPr>
          <p:cNvPicPr>
            <a:picLocks noChangeAspect="1"/>
          </p:cNvPicPr>
          <p:nvPr/>
        </p:nvPicPr>
        <p:blipFill>
          <a:blip r:embed="rId2"/>
          <a:stretch>
            <a:fillRect/>
          </a:stretch>
        </p:blipFill>
        <p:spPr>
          <a:xfrm>
            <a:off x="378693" y="359034"/>
            <a:ext cx="2787648" cy="891337"/>
          </a:xfrm>
          <a:prstGeom prst="rect">
            <a:avLst/>
          </a:prstGeom>
        </p:spPr>
      </p:pic>
      <p:sp>
        <p:nvSpPr>
          <p:cNvPr id="9" name="TekstSylinder 8">
            <a:extLst>
              <a:ext uri="{FF2B5EF4-FFF2-40B4-BE49-F238E27FC236}">
                <a16:creationId xmlns:a16="http://schemas.microsoft.com/office/drawing/2014/main" id="{28A017EA-6492-6EFD-FE2E-8A83E8F9C13B}"/>
              </a:ext>
            </a:extLst>
          </p:cNvPr>
          <p:cNvSpPr txBox="1"/>
          <p:nvPr/>
        </p:nvSpPr>
        <p:spPr>
          <a:xfrm>
            <a:off x="794329" y="1631028"/>
            <a:ext cx="5163126" cy="369332"/>
          </a:xfrm>
          <a:prstGeom prst="rect">
            <a:avLst/>
          </a:prstGeom>
          <a:noFill/>
        </p:spPr>
        <p:txBody>
          <a:bodyPr wrap="square" rtlCol="0">
            <a:spAutoFit/>
          </a:bodyPr>
          <a:lstStyle/>
          <a:p>
            <a:r>
              <a:rPr lang="nb-NO" dirty="0">
                <a:latin typeface="Georgia" panose="02040502050405020303" pitchFamily="18" charset="0"/>
              </a:rPr>
              <a:t>Leiearealer og priser</a:t>
            </a:r>
            <a:endParaRPr lang="nb-NO" dirty="0"/>
          </a:p>
        </p:txBody>
      </p:sp>
      <p:sp>
        <p:nvSpPr>
          <p:cNvPr id="10" name="TekstSylinder 9">
            <a:extLst>
              <a:ext uri="{FF2B5EF4-FFF2-40B4-BE49-F238E27FC236}">
                <a16:creationId xmlns:a16="http://schemas.microsoft.com/office/drawing/2014/main" id="{D25FF164-A838-BC4F-9F94-1898DA8FD779}"/>
              </a:ext>
            </a:extLst>
          </p:cNvPr>
          <p:cNvSpPr txBox="1"/>
          <p:nvPr/>
        </p:nvSpPr>
        <p:spPr>
          <a:xfrm>
            <a:off x="794329" y="2383840"/>
            <a:ext cx="5587998" cy="3985706"/>
          </a:xfrm>
          <a:prstGeom prst="rect">
            <a:avLst/>
          </a:prstGeom>
          <a:noFill/>
        </p:spPr>
        <p:txBody>
          <a:bodyPr wrap="square" rtlCol="0">
            <a:spAutoFit/>
          </a:bodyPr>
          <a:lstStyle/>
          <a:p>
            <a:r>
              <a:rPr lang="nb-NO" sz="1100" b="1" dirty="0">
                <a:effectLst/>
                <a:latin typeface="Segoe UI Semilight" panose="020B0402040204020203" pitchFamily="34" charset="0"/>
                <a:cs typeface="Segoe UI Semilight" panose="020B0402040204020203" pitchFamily="34" charset="0"/>
              </a:rPr>
              <a:t>Felleskostnader:</a:t>
            </a:r>
          </a:p>
          <a:p>
            <a:r>
              <a:rPr lang="nb-NO" sz="1100" dirty="0">
                <a:effectLst/>
                <a:latin typeface="Segoe UI Semilight" panose="020B0402040204020203" pitchFamily="34" charset="0"/>
                <a:cs typeface="Segoe UI Semilight" panose="020B0402040204020203" pitchFamily="34" charset="0"/>
              </a:rPr>
              <a:t>Felleskostnader utgjør et påslag på 15 %. Dette faktureres A-konto pr. </a:t>
            </a:r>
            <a:r>
              <a:rPr lang="nb-NO" sz="1100" dirty="0" err="1">
                <a:effectLst/>
                <a:latin typeface="Segoe UI Semilight" panose="020B0402040204020203" pitchFamily="34" charset="0"/>
                <a:cs typeface="Segoe UI Semilight" panose="020B0402040204020203" pitchFamily="34" charset="0"/>
              </a:rPr>
              <a:t>mnd</a:t>
            </a:r>
            <a:r>
              <a:rPr lang="nb-NO" sz="1100" dirty="0">
                <a:latin typeface="Segoe UI Semilight" panose="020B0402040204020203" pitchFamily="34" charset="0"/>
                <a:cs typeface="Segoe UI Semilight" panose="020B0402040204020203" pitchFamily="34" charset="0"/>
              </a:rPr>
              <a:t> med årlig avregning. </a:t>
            </a:r>
            <a:endParaRPr lang="nb-NO" sz="1100" dirty="0">
              <a:effectLst/>
              <a:latin typeface="Segoe UI Semilight" panose="020B0402040204020203" pitchFamily="34" charset="0"/>
              <a:cs typeface="Segoe UI Semilight" panose="020B0402040204020203" pitchFamily="34" charset="0"/>
            </a:endParaRPr>
          </a:p>
          <a:p>
            <a:endParaRPr lang="nb-NO" sz="1100" dirty="0">
              <a:effectLst/>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MVA-registrering: </a:t>
            </a:r>
          </a:p>
          <a:p>
            <a:r>
              <a:rPr lang="nb-NO" sz="1100" dirty="0">
                <a:effectLst/>
                <a:latin typeface="Segoe UI Semilight" panose="020B0402040204020203" pitchFamily="34" charset="0"/>
                <a:cs typeface="Segoe UI Semilight" panose="020B0402040204020203" pitchFamily="34" charset="0"/>
              </a:rPr>
              <a:t>Tilbud om leieavtale vil bli avgitt under forutsetning av at leietaker skal drive MVA-pliktig virksomhet. 25% MVA tilkommer på alle oppgitte priser. </a:t>
            </a:r>
          </a:p>
          <a:p>
            <a:endParaRPr lang="nb-NO" sz="1100" dirty="0">
              <a:effectLst/>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Betalingsterminer: </a:t>
            </a:r>
          </a:p>
          <a:p>
            <a:r>
              <a:rPr lang="nb-NO" sz="1100" dirty="0">
                <a:effectLst/>
                <a:latin typeface="Segoe UI Semilight" panose="020B0402040204020203" pitchFamily="34" charset="0"/>
                <a:cs typeface="Segoe UI Semilight" panose="020B0402040204020203" pitchFamily="34" charset="0"/>
              </a:rPr>
              <a:t>Det er lagt opp til at husleie innbetales kvartalsvis, men det åpnes for andre alternativer.</a:t>
            </a:r>
          </a:p>
          <a:p>
            <a:endParaRPr lang="nb-NO" sz="1100" dirty="0">
              <a:effectLst/>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Indeksregulering av husleie: </a:t>
            </a:r>
          </a:p>
          <a:p>
            <a:r>
              <a:rPr lang="nb-NO" sz="1100" dirty="0">
                <a:effectLst/>
                <a:latin typeface="Segoe UI Semilight" panose="020B0402040204020203" pitchFamily="34" charset="0"/>
                <a:cs typeface="Segoe UI Semilight" panose="020B0402040204020203" pitchFamily="34" charset="0"/>
              </a:rPr>
              <a:t>Leieregulering skjer årlig </a:t>
            </a:r>
            <a:r>
              <a:rPr lang="nb-NO" sz="1100" dirty="0" err="1">
                <a:effectLst/>
                <a:latin typeface="Segoe UI Semilight" panose="020B0402040204020203" pitchFamily="34" charset="0"/>
                <a:cs typeface="Segoe UI Semilight" panose="020B0402040204020203" pitchFamily="34" charset="0"/>
              </a:rPr>
              <a:t>ihht</a:t>
            </a:r>
            <a:r>
              <a:rPr lang="nb-NO" sz="1100" dirty="0">
                <a:effectLst/>
                <a:latin typeface="Segoe UI Semilight" panose="020B0402040204020203" pitchFamily="34" charset="0"/>
                <a:cs typeface="Segoe UI Semilight" panose="020B0402040204020203" pitchFamily="34" charset="0"/>
              </a:rPr>
              <a:t>. KPI</a:t>
            </a:r>
          </a:p>
          <a:p>
            <a:endParaRPr lang="nb-NO" sz="1100" dirty="0">
              <a:effectLst/>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Omkostninger: </a:t>
            </a:r>
          </a:p>
          <a:p>
            <a:r>
              <a:rPr lang="nb-NO" sz="1100" dirty="0">
                <a:effectLst/>
                <a:latin typeface="Segoe UI Semilight" panose="020B0402040204020203" pitchFamily="34" charset="0"/>
                <a:cs typeface="Segoe UI Semilight" panose="020B0402040204020203" pitchFamily="34" charset="0"/>
              </a:rPr>
              <a:t>Utleier dekker alle megleromkostninger. Leietaker dekker sine egne kostnader </a:t>
            </a:r>
            <a:r>
              <a:rPr lang="nb-NO" sz="1100" dirty="0" err="1">
                <a:effectLst/>
                <a:latin typeface="Segoe UI Semilight" panose="020B0402040204020203" pitchFamily="34" charset="0"/>
                <a:cs typeface="Segoe UI Semilight" panose="020B0402040204020203" pitchFamily="34" charset="0"/>
              </a:rPr>
              <a:t>ifbm</a:t>
            </a:r>
            <a:r>
              <a:rPr lang="nb-NO" sz="1100" dirty="0">
                <a:effectLst/>
                <a:latin typeface="Segoe UI Semilight" panose="020B0402040204020203" pitchFamily="34" charset="0"/>
                <a:cs typeface="Segoe UI Semilight" panose="020B0402040204020203" pitchFamily="34" charset="0"/>
              </a:rPr>
              <a:t>. eventuell juridisk bistand, og garantistillelse. Leietaker dekker videre omkostninger ved evt. tinglysing av leiekontrakt eller pantsettelse av leiekontrakt.</a:t>
            </a:r>
          </a:p>
          <a:p>
            <a:endParaRPr lang="nb-NO" sz="1100" b="1" dirty="0">
              <a:effectLst/>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Garanti/depositum:</a:t>
            </a:r>
          </a:p>
          <a:p>
            <a:r>
              <a:rPr lang="nb-NO" sz="1100" dirty="0">
                <a:effectLst/>
                <a:latin typeface="Segoe UI Semilight" panose="020B0402040204020203" pitchFamily="34" charset="0"/>
                <a:cs typeface="Segoe UI Semilight" panose="020B0402040204020203" pitchFamily="34" charset="0"/>
              </a:rPr>
              <a:t>Leiegaranti eller depositum tilsvarende 6 mnd. husleie (inkl. mva.) + andel felleskostnader (inkl. mva.) forutsettes stilt ved kontraktsinngåelse.</a:t>
            </a:r>
          </a:p>
          <a:p>
            <a:endParaRPr lang="nb-NO" sz="1100" dirty="0">
              <a:effectLst/>
              <a:latin typeface="Segoe UI Semilight" panose="020B0402040204020203" pitchFamily="34" charset="0"/>
              <a:cs typeface="Segoe UI Semilight" panose="020B0402040204020203" pitchFamily="34" charset="0"/>
            </a:endParaRPr>
          </a:p>
        </p:txBody>
      </p:sp>
      <p:sp>
        <p:nvSpPr>
          <p:cNvPr id="2" name="Rektangel 1">
            <a:extLst>
              <a:ext uri="{FF2B5EF4-FFF2-40B4-BE49-F238E27FC236}">
                <a16:creationId xmlns:a16="http://schemas.microsoft.com/office/drawing/2014/main" id="{6FB6ABBC-1DF0-FCA9-FCB5-B851E81381F9}"/>
              </a:ext>
            </a:extLst>
          </p:cNvPr>
          <p:cNvSpPr/>
          <p:nvPr/>
        </p:nvSpPr>
        <p:spPr>
          <a:xfrm>
            <a:off x="7980218" y="0"/>
            <a:ext cx="4211781" cy="6858000"/>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Rettvinklet trekant 2">
            <a:extLst>
              <a:ext uri="{FF2B5EF4-FFF2-40B4-BE49-F238E27FC236}">
                <a16:creationId xmlns:a16="http://schemas.microsoft.com/office/drawing/2014/main" id="{F09F7FFE-55B0-E788-DFF7-FBDEBAFC4FCA}"/>
              </a:ext>
            </a:extLst>
          </p:cNvPr>
          <p:cNvSpPr/>
          <p:nvPr/>
        </p:nvSpPr>
        <p:spPr>
          <a:xfrm>
            <a:off x="7980219" y="0"/>
            <a:ext cx="2974108" cy="3740727"/>
          </a:xfrm>
          <a:prstGeom prst="rtTriangle">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9E656631-9F26-2AF2-0645-2111FF6FEB51}"/>
              </a:ext>
            </a:extLst>
          </p:cNvPr>
          <p:cNvSpPr/>
          <p:nvPr/>
        </p:nvSpPr>
        <p:spPr>
          <a:xfrm>
            <a:off x="10954326" y="1"/>
            <a:ext cx="1237673"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D9F8B833-FA9C-EDB5-CAF3-C45659BB3D01}"/>
              </a:ext>
            </a:extLst>
          </p:cNvPr>
          <p:cNvPicPr>
            <a:picLocks noChangeAspect="1"/>
          </p:cNvPicPr>
          <p:nvPr/>
        </p:nvPicPr>
        <p:blipFill>
          <a:blip r:embed="rId3"/>
          <a:stretch>
            <a:fillRect/>
          </a:stretch>
        </p:blipFill>
        <p:spPr>
          <a:xfrm>
            <a:off x="11449258" y="5846617"/>
            <a:ext cx="247809" cy="706552"/>
          </a:xfrm>
          <a:prstGeom prst="rect">
            <a:avLst/>
          </a:prstGeom>
        </p:spPr>
      </p:pic>
    </p:spTree>
    <p:extLst>
      <p:ext uri="{BB962C8B-B14F-4D97-AF65-F5344CB8AC3E}">
        <p14:creationId xmlns:p14="http://schemas.microsoft.com/office/powerpoint/2010/main" val="266902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91C90-41E8-47AE-0AB2-A0346CF1E9B4}"/>
            </a:ext>
          </a:extLst>
        </p:cNvPr>
        <p:cNvGrpSpPr/>
        <p:nvPr/>
      </p:nvGrpSpPr>
      <p:grpSpPr>
        <a:xfrm>
          <a:off x="0" y="0"/>
          <a:ext cx="0" cy="0"/>
          <a:chOff x="0" y="0"/>
          <a:chExt cx="0" cy="0"/>
        </a:xfrm>
      </p:grpSpPr>
      <p:pic>
        <p:nvPicPr>
          <p:cNvPr id="8" name="Bilde 7" descr="Et bilde som inneholder Font, skjermbilde, Grafikk, tekst&#10;&#10;Automatisk generert beskrivelse">
            <a:extLst>
              <a:ext uri="{FF2B5EF4-FFF2-40B4-BE49-F238E27FC236}">
                <a16:creationId xmlns:a16="http://schemas.microsoft.com/office/drawing/2014/main" id="{ACAA3ACE-77CF-35F6-CA5B-7BC8979E0E70}"/>
              </a:ext>
            </a:extLst>
          </p:cNvPr>
          <p:cNvPicPr>
            <a:picLocks noChangeAspect="1"/>
          </p:cNvPicPr>
          <p:nvPr/>
        </p:nvPicPr>
        <p:blipFill>
          <a:blip r:embed="rId2"/>
          <a:stretch>
            <a:fillRect/>
          </a:stretch>
        </p:blipFill>
        <p:spPr>
          <a:xfrm>
            <a:off x="378693" y="359034"/>
            <a:ext cx="2787648" cy="891337"/>
          </a:xfrm>
          <a:prstGeom prst="rect">
            <a:avLst/>
          </a:prstGeom>
        </p:spPr>
      </p:pic>
      <p:sp>
        <p:nvSpPr>
          <p:cNvPr id="9" name="TekstSylinder 8">
            <a:extLst>
              <a:ext uri="{FF2B5EF4-FFF2-40B4-BE49-F238E27FC236}">
                <a16:creationId xmlns:a16="http://schemas.microsoft.com/office/drawing/2014/main" id="{5F0C2BC1-CE8C-5D68-A266-8DCAE649C5C7}"/>
              </a:ext>
            </a:extLst>
          </p:cNvPr>
          <p:cNvSpPr txBox="1"/>
          <p:nvPr/>
        </p:nvSpPr>
        <p:spPr>
          <a:xfrm>
            <a:off x="794329" y="1631028"/>
            <a:ext cx="5163126" cy="369332"/>
          </a:xfrm>
          <a:prstGeom prst="rect">
            <a:avLst/>
          </a:prstGeom>
          <a:noFill/>
        </p:spPr>
        <p:txBody>
          <a:bodyPr wrap="square" rtlCol="0">
            <a:spAutoFit/>
          </a:bodyPr>
          <a:lstStyle/>
          <a:p>
            <a:r>
              <a:rPr lang="nb-NO" dirty="0">
                <a:latin typeface="Georgia" panose="02040502050405020303" pitchFamily="18" charset="0"/>
              </a:rPr>
              <a:t>Leiearealer og priser</a:t>
            </a:r>
            <a:endParaRPr lang="nb-NO" dirty="0"/>
          </a:p>
        </p:txBody>
      </p:sp>
      <p:sp>
        <p:nvSpPr>
          <p:cNvPr id="10" name="TekstSylinder 9">
            <a:extLst>
              <a:ext uri="{FF2B5EF4-FFF2-40B4-BE49-F238E27FC236}">
                <a16:creationId xmlns:a16="http://schemas.microsoft.com/office/drawing/2014/main" id="{61636CD7-C54A-0F95-FCA3-1E387D3A14DD}"/>
              </a:ext>
            </a:extLst>
          </p:cNvPr>
          <p:cNvSpPr txBox="1"/>
          <p:nvPr/>
        </p:nvSpPr>
        <p:spPr>
          <a:xfrm>
            <a:off x="794329" y="2383840"/>
            <a:ext cx="5587998" cy="2292935"/>
          </a:xfrm>
          <a:prstGeom prst="rect">
            <a:avLst/>
          </a:prstGeom>
          <a:noFill/>
        </p:spPr>
        <p:txBody>
          <a:bodyPr wrap="square" rtlCol="0">
            <a:spAutoFit/>
          </a:bodyPr>
          <a:lstStyle/>
          <a:p>
            <a:r>
              <a:rPr lang="nb-NO" sz="1100" b="1" dirty="0">
                <a:effectLst/>
                <a:latin typeface="Segoe UI Semilight" panose="020B0402040204020203" pitchFamily="34" charset="0"/>
                <a:cs typeface="Segoe UI Semilight" panose="020B0402040204020203" pitchFamily="34" charset="0"/>
              </a:rPr>
              <a:t>Forsikring: </a:t>
            </a:r>
          </a:p>
          <a:p>
            <a:r>
              <a:rPr lang="nb-NO" sz="1100" dirty="0">
                <a:effectLst/>
                <a:latin typeface="Segoe UI Semilight" panose="020B0402040204020203" pitchFamily="34" charset="0"/>
                <a:cs typeface="Segoe UI Semilight" panose="020B0402040204020203" pitchFamily="34" charset="0"/>
              </a:rPr>
              <a:t>Hver av partene holder sine interesser forsikret. Medfører leietakers virksomhet forhøyelse av eiendommens forsikringspremier eller faste avgifter, eller pålegg fra utleiers forsikringsselskap om investeringer, plikter leietaker å dekke merutgiften. </a:t>
            </a:r>
          </a:p>
          <a:p>
            <a:endParaRPr lang="nb-NO" sz="1100" dirty="0">
              <a:effectLst/>
              <a:latin typeface="Segoe UI Semilight" panose="020B0402040204020203" pitchFamily="34" charset="0"/>
              <a:cs typeface="Segoe UI Semilight" panose="020B0402040204020203" pitchFamily="34" charset="0"/>
            </a:endParaRPr>
          </a:p>
          <a:p>
            <a:r>
              <a:rPr lang="nb-NO" sz="1100" b="1" dirty="0">
                <a:effectLst/>
                <a:latin typeface="Segoe UI Semilight" panose="020B0402040204020203" pitchFamily="34" charset="0"/>
                <a:cs typeface="Segoe UI Semilight" panose="020B0402040204020203" pitchFamily="34" charset="0"/>
              </a:rPr>
              <a:t>Forbehold: </a:t>
            </a:r>
          </a:p>
          <a:p>
            <a:r>
              <a:rPr lang="nb-NO" sz="1100" dirty="0">
                <a:effectLst/>
                <a:latin typeface="Segoe UI Semilight" panose="020B0402040204020203" pitchFamily="34" charset="0"/>
                <a:cs typeface="Segoe UI Semilight" panose="020B0402040204020203" pitchFamily="34" charset="0"/>
              </a:rPr>
              <a:t>Eventuelt tilbud vil også være avgitt med forbehold om huseier, og utleier sitt styre sin endelige aksept. Dette forventes avklart raskt etter at tilbud er akseptert av leietaker. </a:t>
            </a:r>
          </a:p>
          <a:p>
            <a:endParaRPr lang="nb-NO" sz="1100" dirty="0">
              <a:latin typeface="Segoe UI Semilight" panose="020B0402040204020203" pitchFamily="34" charset="0"/>
              <a:cs typeface="Segoe UI Semilight" panose="020B0402040204020203" pitchFamily="34" charset="0"/>
            </a:endParaRPr>
          </a:p>
          <a:p>
            <a:endParaRPr lang="nb-NO" sz="1100" dirty="0">
              <a:effectLst/>
              <a:latin typeface="Segoe UI Semilight" panose="020B0402040204020203" pitchFamily="34" charset="0"/>
              <a:cs typeface="Segoe UI Semilight" panose="020B0402040204020203" pitchFamily="34" charset="0"/>
            </a:endParaRPr>
          </a:p>
          <a:p>
            <a:endParaRPr lang="nb-NO" sz="1100" dirty="0">
              <a:latin typeface="Segoe UI Semilight" panose="020B0402040204020203" pitchFamily="34" charset="0"/>
              <a:cs typeface="Segoe UI Semilight" panose="020B0402040204020203" pitchFamily="34" charset="0"/>
            </a:endParaRPr>
          </a:p>
          <a:p>
            <a:endParaRPr lang="nb-NO" sz="1100" dirty="0">
              <a:effectLst/>
              <a:latin typeface="Helvetica" pitchFamily="2" charset="0"/>
            </a:endParaRPr>
          </a:p>
          <a:p>
            <a:r>
              <a:rPr lang="nb-NO" sz="1100" dirty="0">
                <a:effectLst/>
                <a:latin typeface="Helvetica" pitchFamily="2" charset="0"/>
              </a:rPr>
              <a:t> </a:t>
            </a:r>
          </a:p>
        </p:txBody>
      </p:sp>
      <p:sp>
        <p:nvSpPr>
          <p:cNvPr id="2" name="Rektangel 1">
            <a:extLst>
              <a:ext uri="{FF2B5EF4-FFF2-40B4-BE49-F238E27FC236}">
                <a16:creationId xmlns:a16="http://schemas.microsoft.com/office/drawing/2014/main" id="{AA3DA35B-294B-6847-268B-A7000169E09F}"/>
              </a:ext>
            </a:extLst>
          </p:cNvPr>
          <p:cNvSpPr/>
          <p:nvPr/>
        </p:nvSpPr>
        <p:spPr>
          <a:xfrm>
            <a:off x="7980218" y="0"/>
            <a:ext cx="4211781" cy="6858000"/>
          </a:xfrm>
          <a:prstGeom prst="rect">
            <a:avLst/>
          </a:prstGeom>
          <a:solidFill>
            <a:srgbClr val="2537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 name="Rettvinklet trekant 2">
            <a:extLst>
              <a:ext uri="{FF2B5EF4-FFF2-40B4-BE49-F238E27FC236}">
                <a16:creationId xmlns:a16="http://schemas.microsoft.com/office/drawing/2014/main" id="{7C47E291-DA2D-BBD7-306C-E8E2DC3226E4}"/>
              </a:ext>
            </a:extLst>
          </p:cNvPr>
          <p:cNvSpPr/>
          <p:nvPr/>
        </p:nvSpPr>
        <p:spPr>
          <a:xfrm>
            <a:off x="7980219" y="0"/>
            <a:ext cx="2974108" cy="3740727"/>
          </a:xfrm>
          <a:prstGeom prst="rtTriangle">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ktangel 3">
            <a:extLst>
              <a:ext uri="{FF2B5EF4-FFF2-40B4-BE49-F238E27FC236}">
                <a16:creationId xmlns:a16="http://schemas.microsoft.com/office/drawing/2014/main" id="{6D69A492-0F38-FA1D-01EB-A255DB58DECE}"/>
              </a:ext>
            </a:extLst>
          </p:cNvPr>
          <p:cNvSpPr/>
          <p:nvPr/>
        </p:nvSpPr>
        <p:spPr>
          <a:xfrm>
            <a:off x="10954326" y="1"/>
            <a:ext cx="1237673" cy="6858000"/>
          </a:xfrm>
          <a:prstGeom prst="rect">
            <a:avLst/>
          </a:prstGeom>
          <a:solidFill>
            <a:srgbClr val="0F5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descr="Et bilde som inneholder Font, Grafikk, symbol, logo&#10;&#10;Automatisk generert beskrivelse">
            <a:extLst>
              <a:ext uri="{FF2B5EF4-FFF2-40B4-BE49-F238E27FC236}">
                <a16:creationId xmlns:a16="http://schemas.microsoft.com/office/drawing/2014/main" id="{BD566742-837A-DF74-2135-6B6CD22983E0}"/>
              </a:ext>
            </a:extLst>
          </p:cNvPr>
          <p:cNvPicPr>
            <a:picLocks noChangeAspect="1"/>
          </p:cNvPicPr>
          <p:nvPr/>
        </p:nvPicPr>
        <p:blipFill>
          <a:blip r:embed="rId3"/>
          <a:stretch>
            <a:fillRect/>
          </a:stretch>
        </p:blipFill>
        <p:spPr>
          <a:xfrm>
            <a:off x="11449258" y="5846617"/>
            <a:ext cx="247809" cy="706552"/>
          </a:xfrm>
          <a:prstGeom prst="rect">
            <a:avLst/>
          </a:prstGeom>
        </p:spPr>
      </p:pic>
    </p:spTree>
    <p:extLst>
      <p:ext uri="{BB962C8B-B14F-4D97-AF65-F5344CB8AC3E}">
        <p14:creationId xmlns:p14="http://schemas.microsoft.com/office/powerpoint/2010/main" val="67821098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465</TotalTime>
  <Words>1495</Words>
  <Application>Microsoft Macintosh PowerPoint</Application>
  <PresentationFormat>Widescreen</PresentationFormat>
  <Paragraphs>183</Paragraphs>
  <Slides>23</Slides>
  <Notes>3</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23</vt:i4>
      </vt:variant>
    </vt:vector>
  </HeadingPairs>
  <TitlesOfParts>
    <vt:vector size="31" baseType="lpstr">
      <vt:lpstr>Aptos</vt:lpstr>
      <vt:lpstr>Aptos Display</vt:lpstr>
      <vt:lpstr>Arial</vt:lpstr>
      <vt:lpstr>Georgia</vt:lpstr>
      <vt:lpstr>Helvetica</vt:lpstr>
      <vt:lpstr>Segoe UI</vt:lpstr>
      <vt:lpstr>Segoe UI Semilight</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Espen Skarbø</dc:creator>
  <cp:lastModifiedBy>Espen Skarbø</cp:lastModifiedBy>
  <cp:revision>4</cp:revision>
  <dcterms:created xsi:type="dcterms:W3CDTF">2024-12-03T13:06:18Z</dcterms:created>
  <dcterms:modified xsi:type="dcterms:W3CDTF">2025-02-18T09:04:19Z</dcterms:modified>
</cp:coreProperties>
</file>